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701" r:id="rId5"/>
    <p:sldId id="700" r:id="rId6"/>
    <p:sldId id="70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8" r:id="rId20"/>
    <p:sldId id="694" r:id="rId21"/>
    <p:sldId id="695" r:id="rId22"/>
    <p:sldId id="696" r:id="rId23"/>
    <p:sldId id="275" r:id="rId24"/>
    <p:sldId id="276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qI97BjRtZ2mjq6uVcYVdZKKHa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43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:a16="http://schemas.microsoft.com/office/drawing/2014/main" id="{E5DE29CE-26BE-9CD9-3006-8FF7205F2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:notes">
            <a:extLst>
              <a:ext uri="{FF2B5EF4-FFF2-40B4-BE49-F238E27FC236}">
                <a16:creationId xmlns:a16="http://schemas.microsoft.com/office/drawing/2014/main" id="{AF4E689F-10FF-4570-4AAA-03A15D5B5D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6:notes">
            <a:extLst>
              <a:ext uri="{FF2B5EF4-FFF2-40B4-BE49-F238E27FC236}">
                <a16:creationId xmlns:a16="http://schemas.microsoft.com/office/drawing/2014/main" id="{F55A0834-4C26-1204-1F8A-CD62C707A7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6476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12191999" cy="1181529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title"/>
          </p:nvPr>
        </p:nvSpPr>
        <p:spPr>
          <a:xfrm>
            <a:off x="0" y="156806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Calibri"/>
              <a:buNone/>
            </a:pPr>
            <a:r>
              <a:rPr lang="en-US">
                <a:solidFill>
                  <a:srgbClr val="F2F2F2"/>
                </a:solidFill>
              </a:rPr>
              <a:t> 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4538227" y="1167282"/>
            <a:ext cx="7653772" cy="5690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body" idx="1"/>
          </p:nvPr>
        </p:nvSpPr>
        <p:spPr>
          <a:xfrm>
            <a:off x="4538224" y="1696401"/>
            <a:ext cx="7653774" cy="7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4400" b="1" dirty="0">
                <a:solidFill>
                  <a:schemeClr val="lt1"/>
                </a:solidFill>
              </a:rPr>
              <a:t>RISE Program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600" b="1" dirty="0">
                <a:solidFill>
                  <a:schemeClr val="lt1"/>
                </a:solidFill>
              </a:rPr>
              <a:t>Radical Innovation Sustainability Entrepreneurship Program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0" y="5486431"/>
            <a:ext cx="4538226" cy="13715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643442" y="5885305"/>
            <a:ext cx="3251342" cy="573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Arial"/>
              <a:buNone/>
            </a:pPr>
            <a:r>
              <a:rPr lang="en-US" sz="3200" b="0" u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June 9, 2026</a:t>
            </a:r>
            <a:endParaRPr sz="2800" b="0" u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203165" y="5885305"/>
            <a:ext cx="3076163" cy="53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lang="en-US" sz="1800" b="1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nkaur@gndgu.com</a:t>
            </a:r>
            <a:endParaRPr sz="1800" b="0" u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u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 descr="Email - Free multimedia ic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8900" y="5774860"/>
            <a:ext cx="684265" cy="68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 descr="R.D. Khosla D.A.V. Model Sr. Sec. Scho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87" y="-45502"/>
            <a:ext cx="4495440" cy="1212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oster with text overlay  AI-generated content may be incorrect.">
            <a:extLst>
              <a:ext uri="{FF2B5EF4-FFF2-40B4-BE49-F238E27FC236}">
                <a16:creationId xmlns:a16="http://schemas.microsoft.com/office/drawing/2014/main" id="{962FF73D-434C-D43B-B2F1-F2ACA8DAC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76458"/>
            <a:ext cx="4538223" cy="2960913"/>
          </a:xfrm>
          <a:prstGeom prst="rect">
            <a:avLst/>
          </a:prstGeom>
        </p:spPr>
      </p:pic>
      <p:pic>
        <p:nvPicPr>
          <p:cNvPr id="4" name="Picture 3" descr="The image depicts the emblem of the GURU NANAK Global Foundation, featuring a golden circle with a radiant sun motif, encompassed by a circular border, and includes the acronyms MIRI, PIRI, EDUCATION, and SOCIAL SERVICE.  AI-generated content may be incorrect.">
            <a:extLst>
              <a:ext uri="{FF2B5EF4-FFF2-40B4-BE49-F238E27FC236}">
                <a16:creationId xmlns:a16="http://schemas.microsoft.com/office/drawing/2014/main" id="{A3A341FF-1FDB-4332-9C55-302D78E28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6727" y="-14247"/>
            <a:ext cx="1795271" cy="1196847"/>
          </a:xfrm>
          <a:prstGeom prst="rect">
            <a:avLst/>
          </a:prstGeom>
        </p:spPr>
      </p:pic>
      <p:sp>
        <p:nvSpPr>
          <p:cNvPr id="3" name="Google Shape;95;p1">
            <a:extLst>
              <a:ext uri="{FF2B5EF4-FFF2-40B4-BE49-F238E27FC236}">
                <a16:creationId xmlns:a16="http://schemas.microsoft.com/office/drawing/2014/main" id="{7589C8CB-E481-9175-0853-911A71F5E6BD}"/>
              </a:ext>
            </a:extLst>
          </p:cNvPr>
          <p:cNvSpPr txBox="1"/>
          <p:nvPr/>
        </p:nvSpPr>
        <p:spPr>
          <a:xfrm>
            <a:off x="4538224" y="4381618"/>
            <a:ext cx="7653776" cy="53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3200" b="1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Navjot Kaur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Chief of Staff, </a:t>
            </a:r>
            <a:r>
              <a:rPr lang="en-US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PurePlanet</a:t>
            </a: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Global Ventures, LLC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2000" b="1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Media &amp; HR Head Guru Nanak Global </a:t>
            </a:r>
            <a:r>
              <a:rPr lang="en-US" sz="2000" b="1" u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Foundationi</a:t>
            </a:r>
            <a:endParaRPr sz="2000" b="1" u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20"/>
          <p:cNvSpPr/>
          <p:nvPr/>
        </p:nvSpPr>
        <p:spPr>
          <a:xfrm>
            <a:off x="0" y="354083"/>
            <a:ext cx="12192000" cy="68580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" name="hbg"/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" name="htitle"/>
          <p:cNvSpPr txBox="1">
            <a:spLocks noGrp="1"/>
          </p:cNvSpPr>
          <p:nvPr>
            <p:ph type="title"/>
          </p:nvPr>
        </p:nvSpPr>
        <p:spPr>
          <a:xfrm>
            <a:off x="200000" y="50000"/>
            <a:ext cx="10800000" cy="1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lang="en-US" sz="3600" b="1" dirty="0">
                <a:solidFill>
                  <a:srgbClr val="FFFFFF"/>
                </a:solidFill>
                <a:latin typeface="Calibri"/>
              </a:rPr>
              <a:t>Track 3: Sustainability Courses</a:t>
            </a:r>
          </a:p>
        </p:txBody>
      </p:sp>
      <p:sp>
        <p:nvSpPr>
          <p:cNvPr id="9902" name="r9902"/>
          <p:cNvSpPr/>
          <p:nvPr/>
        </p:nvSpPr>
        <p:spPr>
          <a:xfrm>
            <a:off x="0" y="1620000"/>
            <a:ext cx="228600" cy="4883917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r9901"/>
          <p:cNvSpPr/>
          <p:nvPr/>
        </p:nvSpPr>
        <p:spPr>
          <a:xfrm>
            <a:off x="0" y="6503917"/>
            <a:ext cx="12192000" cy="354083"/>
          </a:xfrm>
          <a:prstGeom prst="rect">
            <a:avLst/>
          </a:prstGeom>
          <a:solidFill>
            <a:srgbClr val="F15A2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0" name="r30"/>
          <p:cNvSpPr/>
          <p:nvPr/>
        </p:nvSpPr>
        <p:spPr>
          <a:xfrm>
            <a:off x="380000" y="1900000"/>
            <a:ext cx="11432000" cy="4200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1" name="t31"/>
          <p:cNvSpPr txBox="1"/>
          <p:nvPr/>
        </p:nvSpPr>
        <p:spPr>
          <a:xfrm>
            <a:off x="500000" y="1910000"/>
            <a:ext cx="112000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Track 2: Sustainability  |  Green Belt – Certification in Sustainability</a:t>
            </a:r>
          </a:p>
        </p:txBody>
      </p:sp>
      <p:sp>
        <p:nvSpPr>
          <p:cNvPr id="32" name="t32"/>
          <p:cNvSpPr txBox="1"/>
          <p:nvPr/>
        </p:nvSpPr>
        <p:spPr>
          <a:xfrm>
            <a:off x="480000" y="2440000"/>
            <a:ext cx="11200000" cy="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152400" rIns="152400" bIns="152400" anchor="ctr" anchorCtr="0">
            <a:normAutofit fontScale="25000" lnSpcReduction="2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1800"/>
              <a:buNone/>
            </a:pPr>
            <a:endParaRPr lang="en-US" sz="9600" b="1" dirty="0">
              <a:solidFill>
                <a:srgbClr val="1A237E"/>
              </a:solidFill>
              <a:latin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1800"/>
              <a:buNone/>
            </a:pPr>
            <a:endParaRPr lang="en-US" sz="9600" b="1" dirty="0">
              <a:solidFill>
                <a:srgbClr val="1A237E"/>
              </a:solidFill>
              <a:latin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1800"/>
              <a:buNone/>
            </a:pPr>
            <a:r>
              <a:rPr lang="en-US" sz="9600" b="1" dirty="0">
                <a:solidFill>
                  <a:srgbClr val="1A237E"/>
                </a:solidFill>
                <a:latin typeface="Calibri"/>
              </a:rPr>
              <a:t>Courses: Each course listed below carries 1 credit hour</a:t>
            </a:r>
            <a:r>
              <a:rPr lang="en-US" sz="1800" b="1" dirty="0">
                <a:solidFill>
                  <a:srgbClr val="1A237E"/>
                </a:solidFill>
                <a:latin typeface="Calibri"/>
              </a:rPr>
              <a:t>.</a:t>
            </a:r>
          </a:p>
        </p:txBody>
      </p:sp>
      <p:sp>
        <p:nvSpPr>
          <p:cNvPr id="40" name="r40"/>
          <p:cNvSpPr/>
          <p:nvPr/>
        </p:nvSpPr>
        <p:spPr>
          <a:xfrm>
            <a:off x="390000" y="3639549"/>
            <a:ext cx="5500000" cy="620000"/>
          </a:xfrm>
          <a:prstGeom prst="rect">
            <a:avLst/>
          </a:prstGeom>
          <a:solidFill>
            <a:srgbClr val="E8F5E9"/>
          </a:solidFill>
          <a:ln w="9525">
            <a:solidFill>
              <a:srgbClr val="2E7D32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41" name="r41"/>
          <p:cNvSpPr/>
          <p:nvPr/>
        </p:nvSpPr>
        <p:spPr>
          <a:xfrm>
            <a:off x="380000" y="3652240"/>
            <a:ext cx="280000" cy="6200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2" name="t42"/>
          <p:cNvSpPr txBox="1"/>
          <p:nvPr/>
        </p:nvSpPr>
        <p:spPr>
          <a:xfrm>
            <a:off x="400000" y="3649549"/>
            <a:ext cx="260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200" b="1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43" name="t43"/>
          <p:cNvSpPr txBox="1"/>
          <p:nvPr/>
        </p:nvSpPr>
        <p:spPr>
          <a:xfrm>
            <a:off x="770000" y="3701194"/>
            <a:ext cx="5120000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900"/>
              <a:buNone/>
            </a:pPr>
            <a:r>
              <a:rPr lang="en-US" sz="2000" b="1" dirty="0">
                <a:solidFill>
                  <a:srgbClr val="263238"/>
                </a:solidFill>
                <a:latin typeface="Calibri"/>
              </a:rPr>
              <a:t>Ethical Foundations of Sustainable Development: Teachings of Guru Nanak Dev Ji</a:t>
            </a:r>
          </a:p>
        </p:txBody>
      </p:sp>
      <p:sp>
        <p:nvSpPr>
          <p:cNvPr id="2" name="r43"/>
          <p:cNvSpPr/>
          <p:nvPr/>
        </p:nvSpPr>
        <p:spPr>
          <a:xfrm>
            <a:off x="380000" y="4444998"/>
            <a:ext cx="5500000" cy="620000"/>
          </a:xfrm>
          <a:prstGeom prst="rect">
            <a:avLst/>
          </a:prstGeom>
          <a:solidFill>
            <a:srgbClr val="E8F5E9"/>
          </a:solidFill>
          <a:ln w="9525">
            <a:solidFill>
              <a:srgbClr val="2E7D32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44" name="r44"/>
          <p:cNvSpPr/>
          <p:nvPr/>
        </p:nvSpPr>
        <p:spPr>
          <a:xfrm>
            <a:off x="380000" y="4457114"/>
            <a:ext cx="280000" cy="6200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5" name="t45"/>
          <p:cNvSpPr txBox="1"/>
          <p:nvPr/>
        </p:nvSpPr>
        <p:spPr>
          <a:xfrm>
            <a:off x="358600" y="4477499"/>
            <a:ext cx="260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200" b="1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46" name="t46"/>
          <p:cNvSpPr txBox="1"/>
          <p:nvPr/>
        </p:nvSpPr>
        <p:spPr>
          <a:xfrm>
            <a:off x="760000" y="4474998"/>
            <a:ext cx="5120000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900"/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Circular Economy and Resource Efficiency</a:t>
            </a:r>
          </a:p>
        </p:txBody>
      </p:sp>
      <p:sp>
        <p:nvSpPr>
          <p:cNvPr id="3" name="r46"/>
          <p:cNvSpPr/>
          <p:nvPr/>
        </p:nvSpPr>
        <p:spPr>
          <a:xfrm>
            <a:off x="390000" y="5282758"/>
            <a:ext cx="5500000" cy="620000"/>
          </a:xfrm>
          <a:prstGeom prst="rect">
            <a:avLst/>
          </a:prstGeom>
          <a:solidFill>
            <a:srgbClr val="E8F5E9"/>
          </a:solidFill>
          <a:ln w="9525">
            <a:solidFill>
              <a:srgbClr val="2E7D32"/>
            </a:solidFill>
          </a:ln>
        </p:spPr>
        <p:txBody>
          <a:bodyPr/>
          <a:lstStyle/>
          <a:p>
            <a:endParaRPr dirty="0"/>
          </a:p>
        </p:txBody>
      </p:sp>
      <p:sp>
        <p:nvSpPr>
          <p:cNvPr id="47" name="r47"/>
          <p:cNvSpPr/>
          <p:nvPr/>
        </p:nvSpPr>
        <p:spPr>
          <a:xfrm>
            <a:off x="380000" y="5288919"/>
            <a:ext cx="280000" cy="6200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8" name="t48"/>
          <p:cNvSpPr txBox="1"/>
          <p:nvPr/>
        </p:nvSpPr>
        <p:spPr>
          <a:xfrm>
            <a:off x="400000" y="5223993"/>
            <a:ext cx="260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200" b="1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49" name="t49"/>
          <p:cNvSpPr txBox="1"/>
          <p:nvPr/>
        </p:nvSpPr>
        <p:spPr>
          <a:xfrm>
            <a:off x="760000" y="5300604"/>
            <a:ext cx="5120000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900"/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Climate Change and Renewable Energy</a:t>
            </a:r>
          </a:p>
        </p:txBody>
      </p:sp>
      <p:sp>
        <p:nvSpPr>
          <p:cNvPr id="4" name="r49"/>
          <p:cNvSpPr/>
          <p:nvPr/>
        </p:nvSpPr>
        <p:spPr>
          <a:xfrm>
            <a:off x="6172000" y="3662456"/>
            <a:ext cx="5500000" cy="620000"/>
          </a:xfrm>
          <a:prstGeom prst="rect">
            <a:avLst/>
          </a:prstGeom>
          <a:solidFill>
            <a:srgbClr val="E8F5E9"/>
          </a:solidFill>
          <a:ln w="9525">
            <a:solidFill>
              <a:srgbClr val="2E7D32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0" name="r50"/>
          <p:cNvSpPr/>
          <p:nvPr/>
        </p:nvSpPr>
        <p:spPr>
          <a:xfrm>
            <a:off x="6172000" y="3672456"/>
            <a:ext cx="280000" cy="6200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1" name="t51"/>
          <p:cNvSpPr txBox="1"/>
          <p:nvPr/>
        </p:nvSpPr>
        <p:spPr>
          <a:xfrm>
            <a:off x="6182000" y="3672240"/>
            <a:ext cx="260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200" b="1" dirty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52" name="t52"/>
          <p:cNvSpPr txBox="1"/>
          <p:nvPr/>
        </p:nvSpPr>
        <p:spPr>
          <a:xfrm>
            <a:off x="6531059" y="3666297"/>
            <a:ext cx="5120000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900"/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Sustainable Cities and Communities</a:t>
            </a:r>
          </a:p>
        </p:txBody>
      </p:sp>
      <p:sp>
        <p:nvSpPr>
          <p:cNvPr id="5" name="r52"/>
          <p:cNvSpPr/>
          <p:nvPr/>
        </p:nvSpPr>
        <p:spPr>
          <a:xfrm>
            <a:off x="6156000" y="4442456"/>
            <a:ext cx="5500000" cy="620000"/>
          </a:xfrm>
          <a:prstGeom prst="rect">
            <a:avLst/>
          </a:prstGeom>
          <a:solidFill>
            <a:srgbClr val="E8F5E9"/>
          </a:solidFill>
          <a:ln w="9525">
            <a:solidFill>
              <a:srgbClr val="2E7D32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3" name="r53"/>
          <p:cNvSpPr/>
          <p:nvPr/>
        </p:nvSpPr>
        <p:spPr>
          <a:xfrm>
            <a:off x="6172000" y="4454637"/>
            <a:ext cx="280000" cy="6200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4" name="t54"/>
          <p:cNvSpPr txBox="1"/>
          <p:nvPr/>
        </p:nvSpPr>
        <p:spPr>
          <a:xfrm>
            <a:off x="6192000" y="4420579"/>
            <a:ext cx="260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200" b="1" dirty="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55" name="t55"/>
          <p:cNvSpPr txBox="1"/>
          <p:nvPr/>
        </p:nvSpPr>
        <p:spPr>
          <a:xfrm>
            <a:off x="6536000" y="4403338"/>
            <a:ext cx="5120000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900"/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Environmental Policy and Ethics</a:t>
            </a:r>
          </a:p>
        </p:txBody>
      </p:sp>
      <p:sp>
        <p:nvSpPr>
          <p:cNvPr id="6" name="r55"/>
          <p:cNvSpPr/>
          <p:nvPr/>
        </p:nvSpPr>
        <p:spPr>
          <a:xfrm>
            <a:off x="6156000" y="5264061"/>
            <a:ext cx="5500000" cy="620000"/>
          </a:xfrm>
          <a:prstGeom prst="rect">
            <a:avLst/>
          </a:prstGeom>
          <a:solidFill>
            <a:srgbClr val="E8F5E9"/>
          </a:solidFill>
          <a:ln w="9525">
            <a:solidFill>
              <a:srgbClr val="2E7D32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6" name="r56"/>
          <p:cNvSpPr/>
          <p:nvPr/>
        </p:nvSpPr>
        <p:spPr>
          <a:xfrm>
            <a:off x="6172000" y="5274430"/>
            <a:ext cx="280000" cy="6200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7" name="t57"/>
          <p:cNvSpPr txBox="1"/>
          <p:nvPr/>
        </p:nvSpPr>
        <p:spPr>
          <a:xfrm>
            <a:off x="6182000" y="5274061"/>
            <a:ext cx="260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200" b="1" dirty="0">
                <a:solidFill>
                  <a:srgbClr val="FFFFFF"/>
                </a:solidFill>
                <a:latin typeface="Calibri"/>
              </a:rPr>
              <a:t>6</a:t>
            </a:r>
          </a:p>
        </p:txBody>
      </p:sp>
      <p:sp>
        <p:nvSpPr>
          <p:cNvPr id="58" name="t58"/>
          <p:cNvSpPr txBox="1"/>
          <p:nvPr/>
        </p:nvSpPr>
        <p:spPr>
          <a:xfrm>
            <a:off x="6481000" y="5263917"/>
            <a:ext cx="5120000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900"/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Sustainability Metrics and Reporting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B5FE2088-B286-48E7-A1FC-097F6AD05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312" y="-16439"/>
            <a:ext cx="1693677" cy="16506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8E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1" name="r21"/>
          <p:cNvSpPr/>
          <p:nvPr/>
        </p:nvSpPr>
        <p:spPr>
          <a:xfrm>
            <a:off x="0" y="0"/>
            <a:ext cx="12192000" cy="175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r9901"/>
          <p:cNvSpPr/>
          <p:nvPr/>
        </p:nvSpPr>
        <p:spPr>
          <a:xfrm>
            <a:off x="0" y="6503917"/>
            <a:ext cx="12192000" cy="354083"/>
          </a:xfrm>
          <a:prstGeom prst="rect">
            <a:avLst/>
          </a:prstGeom>
          <a:solidFill>
            <a:srgbClr val="F15A2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" name="htitle"/>
          <p:cNvSpPr txBox="1">
            <a:spLocks noGrp="1"/>
          </p:cNvSpPr>
          <p:nvPr>
            <p:ph type="title"/>
          </p:nvPr>
        </p:nvSpPr>
        <p:spPr>
          <a:xfrm>
            <a:off x="200000" y="30000"/>
            <a:ext cx="10800000" cy="1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Calibri"/>
              </a:rPr>
              <a:t>Track 3: Entrepreneurship</a:t>
            </a:r>
          </a:p>
        </p:txBody>
      </p:sp>
      <p:sp>
        <p:nvSpPr>
          <p:cNvPr id="30" name="r30"/>
          <p:cNvSpPr/>
          <p:nvPr/>
        </p:nvSpPr>
        <p:spPr>
          <a:xfrm>
            <a:off x="0" y="1750000"/>
            <a:ext cx="12192000" cy="640000"/>
          </a:xfrm>
          <a:prstGeom prst="rect">
            <a:avLst/>
          </a:prstGeom>
          <a:solidFill>
            <a:srgbClr val="F9A825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1" name="t31"/>
          <p:cNvSpPr txBox="1"/>
          <p:nvPr/>
        </p:nvSpPr>
        <p:spPr>
          <a:xfrm>
            <a:off x="300000" y="1770000"/>
            <a:ext cx="11600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00" tIns="80000" rIns="150000" bIns="8000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🏆 GOLD Belt – Certification in Entrepreneurship  |  Track 3: Entrepreneurship</a:t>
            </a:r>
          </a:p>
        </p:txBody>
      </p:sp>
      <p:sp>
        <p:nvSpPr>
          <p:cNvPr id="32" name="r32"/>
          <p:cNvSpPr/>
          <p:nvPr/>
        </p:nvSpPr>
        <p:spPr>
          <a:xfrm>
            <a:off x="0" y="2390000"/>
            <a:ext cx="12192000" cy="540000"/>
          </a:xfrm>
          <a:prstGeom prst="rect">
            <a:avLst/>
          </a:prstGeom>
          <a:solidFill>
            <a:srgbClr val="FFFFFF"/>
          </a:solidFill>
          <a:ln w="9525">
            <a:solidFill>
              <a:srgbClr val="F9A825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3" name="r33"/>
          <p:cNvSpPr/>
          <p:nvPr/>
        </p:nvSpPr>
        <p:spPr>
          <a:xfrm>
            <a:off x="0" y="2390000"/>
            <a:ext cx="100000" cy="540000"/>
          </a:xfrm>
          <a:prstGeom prst="rect">
            <a:avLst/>
          </a:prstGeom>
          <a:solidFill>
            <a:srgbClr val="F9A825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4" name="t34"/>
          <p:cNvSpPr txBox="1"/>
          <p:nvPr/>
        </p:nvSpPr>
        <p:spPr>
          <a:xfrm>
            <a:off x="200000" y="2410000"/>
            <a:ext cx="11800000" cy="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00" tIns="60000" rIns="150000" bIns="6000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 dirty="0">
                <a:solidFill>
                  <a:srgbClr val="F9A825"/>
                </a:solidFill>
                <a:latin typeface="Calibri"/>
              </a:rPr>
              <a:t>Theme:  Leadership, Impact &amp; Venture Creation</a:t>
            </a:r>
          </a:p>
        </p:txBody>
      </p:sp>
      <p:sp>
        <p:nvSpPr>
          <p:cNvPr id="35" name="r35"/>
          <p:cNvSpPr/>
          <p:nvPr/>
        </p:nvSpPr>
        <p:spPr>
          <a:xfrm>
            <a:off x="0" y="3060000"/>
            <a:ext cx="100000" cy="2140000"/>
          </a:xfrm>
          <a:prstGeom prst="rect">
            <a:avLst/>
          </a:prstGeom>
          <a:solidFill>
            <a:srgbClr val="F9A825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6" name="r36"/>
          <p:cNvSpPr/>
          <p:nvPr/>
        </p:nvSpPr>
        <p:spPr>
          <a:xfrm>
            <a:off x="100000" y="3060000"/>
            <a:ext cx="12092000" cy="2140000"/>
          </a:xfrm>
          <a:prstGeom prst="rect">
            <a:avLst/>
          </a:prstGeom>
          <a:solidFill>
            <a:srgbClr val="FFFFFF"/>
          </a:solidFill>
          <a:ln w="6350">
            <a:solidFill>
              <a:srgbClr val="F9A825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7" name="t37"/>
          <p:cNvSpPr txBox="1"/>
          <p:nvPr/>
        </p:nvSpPr>
        <p:spPr>
          <a:xfrm>
            <a:off x="300000" y="3140000"/>
            <a:ext cx="11750000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00" tIns="100000" rIns="150000" bIns="100000" anchor="t" anchorCtr="0">
            <a:normAutofit fontScale="92500"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1A237E"/>
                </a:solidFill>
                <a:latin typeface="Calibri"/>
              </a:rPr>
              <a:t>Goal</a:t>
            </a:r>
            <a:r>
              <a:rPr lang="en-US" sz="2400" b="1" dirty="0">
                <a:solidFill>
                  <a:srgbClr val="1A237E"/>
                </a:solidFill>
                <a:latin typeface="Calibri"/>
              </a:rPr>
              <a:t>:</a:t>
            </a:r>
          </a:p>
          <a:p>
            <a:pPr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endParaRPr lang="en-US" sz="2100" dirty="0">
              <a:solidFill>
                <a:srgbClr val="263238"/>
              </a:solidFill>
              <a:latin typeface="Calibri"/>
            </a:endParaRPr>
          </a:p>
          <a:p>
            <a:pPr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63238"/>
                </a:solidFill>
                <a:latin typeface="Calibri"/>
              </a:rPr>
              <a:t>Empower students to transform validated innovation ideas into real, fundable ventures through prototype development, business modeling, and investor engagement.</a:t>
            </a:r>
          </a:p>
        </p:txBody>
      </p:sp>
      <p:sp>
        <p:nvSpPr>
          <p:cNvPr id="40" name="r40"/>
          <p:cNvSpPr/>
          <p:nvPr/>
        </p:nvSpPr>
        <p:spPr>
          <a:xfrm>
            <a:off x="0" y="5320000"/>
            <a:ext cx="12192000" cy="58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1" name="t41"/>
          <p:cNvSpPr txBox="1"/>
          <p:nvPr/>
        </p:nvSpPr>
        <p:spPr>
          <a:xfrm>
            <a:off x="200000" y="5360000"/>
            <a:ext cx="11800000" cy="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00" tIns="60000" rIns="150000" bIns="6000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Calibri"/>
              </a:rPr>
              <a:t>Prerequisites:   Track 1: Innovation – Blue Belt     |     Track 2: Sustainability – Green Belt</a:t>
            </a:r>
          </a:p>
        </p:txBody>
      </p:sp>
      <p:pic>
        <p:nvPicPr>
          <p:cNvPr id="9900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659" y="63201"/>
            <a:ext cx="757979" cy="7387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20"/>
          <p:cNvSpPr/>
          <p:nvPr/>
        </p:nvSpPr>
        <p:spPr>
          <a:xfrm>
            <a:off x="0" y="271000"/>
            <a:ext cx="12192000" cy="68580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" name="hbg"/>
          <p:cNvSpPr/>
          <p:nvPr/>
        </p:nvSpPr>
        <p:spPr>
          <a:xfrm>
            <a:off x="0" y="0"/>
            <a:ext cx="10496301" cy="162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" name="htitle"/>
          <p:cNvSpPr txBox="1">
            <a:spLocks noGrp="1"/>
          </p:cNvSpPr>
          <p:nvPr>
            <p:ph type="title"/>
          </p:nvPr>
        </p:nvSpPr>
        <p:spPr>
          <a:xfrm>
            <a:off x="200000" y="50000"/>
            <a:ext cx="10800000" cy="1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lang="en-US" sz="3600" b="1" dirty="0">
                <a:solidFill>
                  <a:srgbClr val="FFFFFF"/>
                </a:solidFill>
                <a:latin typeface="Calibri"/>
              </a:rPr>
              <a:t>Track 3: Entrepreneurship</a:t>
            </a:r>
          </a:p>
        </p:txBody>
      </p:sp>
      <p:sp>
        <p:nvSpPr>
          <p:cNvPr id="9902" name="r9902"/>
          <p:cNvSpPr/>
          <p:nvPr/>
        </p:nvSpPr>
        <p:spPr>
          <a:xfrm>
            <a:off x="0" y="1620000"/>
            <a:ext cx="228600" cy="4883917"/>
          </a:xfrm>
          <a:prstGeom prst="rect">
            <a:avLst/>
          </a:prstGeom>
          <a:solidFill>
            <a:srgbClr val="F9A825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r9901"/>
          <p:cNvSpPr/>
          <p:nvPr/>
        </p:nvSpPr>
        <p:spPr>
          <a:xfrm>
            <a:off x="0" y="6503917"/>
            <a:ext cx="12192000" cy="354083"/>
          </a:xfrm>
          <a:prstGeom prst="rect">
            <a:avLst/>
          </a:prstGeom>
          <a:solidFill>
            <a:srgbClr val="F15A2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0" name="r30"/>
          <p:cNvSpPr/>
          <p:nvPr/>
        </p:nvSpPr>
        <p:spPr>
          <a:xfrm>
            <a:off x="380000" y="1900000"/>
            <a:ext cx="11432000" cy="420000"/>
          </a:xfrm>
          <a:prstGeom prst="rect">
            <a:avLst/>
          </a:prstGeom>
          <a:solidFill>
            <a:srgbClr val="F9A825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1" name="t31"/>
          <p:cNvSpPr txBox="1"/>
          <p:nvPr/>
        </p:nvSpPr>
        <p:spPr>
          <a:xfrm>
            <a:off x="500000" y="1910000"/>
            <a:ext cx="112000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Track 3: Entrepreneurship  |  GOLD Belt – Certification in Entrepreneurship</a:t>
            </a:r>
          </a:p>
        </p:txBody>
      </p:sp>
      <p:sp>
        <p:nvSpPr>
          <p:cNvPr id="32" name="t32"/>
          <p:cNvSpPr txBox="1"/>
          <p:nvPr/>
        </p:nvSpPr>
        <p:spPr>
          <a:xfrm>
            <a:off x="480000" y="2430000"/>
            <a:ext cx="3000000" cy="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152400" rIns="152400" bIns="152400" anchor="ctr" anchorCtr="0">
            <a:normAutofit fontScale="25000" lnSpcReduction="2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2000"/>
              <a:buNone/>
            </a:pPr>
            <a:r>
              <a:rPr lang="en-US" sz="10400" b="1" dirty="0">
                <a:solidFill>
                  <a:srgbClr val="1A237E"/>
                </a:solidFill>
                <a:latin typeface="Calibri"/>
              </a:rPr>
              <a:t>Courses</a:t>
            </a:r>
            <a:r>
              <a:rPr lang="en-US" sz="2000" b="1" dirty="0">
                <a:solidFill>
                  <a:srgbClr val="1A237E"/>
                </a:solidFill>
                <a:latin typeface="Calibri"/>
              </a:rPr>
              <a:t>:</a:t>
            </a:r>
          </a:p>
        </p:txBody>
      </p:sp>
      <p:sp>
        <p:nvSpPr>
          <p:cNvPr id="40" name="r40"/>
          <p:cNvSpPr/>
          <p:nvPr/>
        </p:nvSpPr>
        <p:spPr>
          <a:xfrm>
            <a:off x="380000" y="2880000"/>
            <a:ext cx="5600000" cy="6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2E7D32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41" name="r41"/>
          <p:cNvSpPr/>
          <p:nvPr/>
        </p:nvSpPr>
        <p:spPr>
          <a:xfrm>
            <a:off x="380000" y="2880000"/>
            <a:ext cx="300000" cy="6800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2" name="t42"/>
          <p:cNvSpPr txBox="1"/>
          <p:nvPr/>
        </p:nvSpPr>
        <p:spPr>
          <a:xfrm>
            <a:off x="390000" y="2890000"/>
            <a:ext cx="2800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43" name="t43"/>
          <p:cNvSpPr txBox="1"/>
          <p:nvPr/>
        </p:nvSpPr>
        <p:spPr>
          <a:xfrm>
            <a:off x="740000" y="2920000"/>
            <a:ext cx="5180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000"/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Sustainable Venture Lab</a:t>
            </a:r>
          </a:p>
        </p:txBody>
      </p:sp>
      <p:sp>
        <p:nvSpPr>
          <p:cNvPr id="45" name="r45"/>
          <p:cNvSpPr/>
          <p:nvPr/>
        </p:nvSpPr>
        <p:spPr>
          <a:xfrm>
            <a:off x="6280000" y="2880000"/>
            <a:ext cx="5600000" cy="6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1565C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46" name="r46"/>
          <p:cNvSpPr/>
          <p:nvPr/>
        </p:nvSpPr>
        <p:spPr>
          <a:xfrm>
            <a:off x="6280000" y="2880000"/>
            <a:ext cx="300000" cy="6800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7" name="t47"/>
          <p:cNvSpPr txBox="1"/>
          <p:nvPr/>
        </p:nvSpPr>
        <p:spPr>
          <a:xfrm>
            <a:off x="6290000" y="2890000"/>
            <a:ext cx="2800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48" name="t48"/>
          <p:cNvSpPr txBox="1"/>
          <p:nvPr/>
        </p:nvSpPr>
        <p:spPr>
          <a:xfrm>
            <a:off x="6640000" y="2920000"/>
            <a:ext cx="5180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000"/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Prototype Development and Market Validation</a:t>
            </a:r>
          </a:p>
        </p:txBody>
      </p:sp>
      <p:sp>
        <p:nvSpPr>
          <p:cNvPr id="60" name="r60"/>
          <p:cNvSpPr/>
          <p:nvPr/>
        </p:nvSpPr>
        <p:spPr>
          <a:xfrm>
            <a:off x="380000" y="3680000"/>
            <a:ext cx="11432000" cy="38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1" name="t61"/>
          <p:cNvSpPr txBox="1"/>
          <p:nvPr/>
        </p:nvSpPr>
        <p:spPr>
          <a:xfrm>
            <a:off x="440000" y="3700000"/>
            <a:ext cx="11300000" cy="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</a:pPr>
            <a:r>
              <a:rPr lang="en-US" sz="2200" b="1" dirty="0">
                <a:solidFill>
                  <a:srgbClr val="FFFFFF"/>
                </a:solidFill>
                <a:latin typeface="Calibri"/>
              </a:rPr>
              <a:t>Program Structure: The GOLD Belt consists of two intensive courses.</a:t>
            </a:r>
          </a:p>
        </p:txBody>
      </p:sp>
      <p:sp>
        <p:nvSpPr>
          <p:cNvPr id="62" name="r62"/>
          <p:cNvSpPr/>
          <p:nvPr/>
        </p:nvSpPr>
        <p:spPr>
          <a:xfrm>
            <a:off x="380000" y="4160000"/>
            <a:ext cx="5450000" cy="6800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5" name="r65"/>
          <p:cNvSpPr/>
          <p:nvPr/>
        </p:nvSpPr>
        <p:spPr>
          <a:xfrm>
            <a:off x="6030000" y="4160000"/>
            <a:ext cx="5780000" cy="680000"/>
          </a:xfrm>
          <a:prstGeom prst="rect">
            <a:avLst/>
          </a:prstGeom>
          <a:solidFill>
            <a:srgbClr val="F15A2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3" name="t63"/>
          <p:cNvSpPr txBox="1"/>
          <p:nvPr/>
        </p:nvSpPr>
        <p:spPr>
          <a:xfrm>
            <a:off x="420000" y="4200000"/>
            <a:ext cx="5380000" cy="6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200" b="1" dirty="0">
                <a:solidFill>
                  <a:srgbClr val="FFFFFF"/>
                </a:solidFill>
                <a:latin typeface="Calibri"/>
              </a:rPr>
              <a:t>🎉  There is NO Fee for this certification.</a:t>
            </a:r>
          </a:p>
        </p:txBody>
      </p:sp>
      <p:sp>
        <p:nvSpPr>
          <p:cNvPr id="66" name="t66"/>
          <p:cNvSpPr txBox="1"/>
          <p:nvPr/>
        </p:nvSpPr>
        <p:spPr>
          <a:xfrm>
            <a:off x="6080000" y="4200000"/>
            <a:ext cx="5680000" cy="6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2200" b="1" dirty="0">
                <a:solidFill>
                  <a:srgbClr val="FFFFFF"/>
                </a:solidFill>
                <a:latin typeface="Calibri"/>
              </a:rPr>
              <a:t>💰  Internship Stipend: INR 5,500 / month × 2 months (Summer)</a:t>
            </a:r>
          </a:p>
        </p:txBody>
      </p:sp>
      <p:sp>
        <p:nvSpPr>
          <p:cNvPr id="70" name="r70"/>
          <p:cNvSpPr/>
          <p:nvPr/>
        </p:nvSpPr>
        <p:spPr>
          <a:xfrm>
            <a:off x="440000" y="5603917"/>
            <a:ext cx="11432000" cy="360000"/>
          </a:xfrm>
          <a:prstGeom prst="rect">
            <a:avLst/>
          </a:prstGeom>
          <a:solidFill>
            <a:srgbClr val="F5F7FA"/>
          </a:solidFill>
          <a:ln w="19050">
            <a:solidFill>
              <a:srgbClr val="F9A825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71" name="t71"/>
          <p:cNvSpPr txBox="1"/>
          <p:nvPr/>
        </p:nvSpPr>
        <p:spPr>
          <a:xfrm>
            <a:off x="520000" y="5626473"/>
            <a:ext cx="114320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700"/>
              <a:buNone/>
            </a:pPr>
            <a:r>
              <a:rPr lang="en-US" sz="1800" i="1" dirty="0">
                <a:solidFill>
                  <a:srgbClr val="263238"/>
                </a:solidFill>
                <a:latin typeface="Calibri"/>
              </a:rPr>
              <a:t>To be taken during the summer and each student will be paid a internship stipend of INR 5,500 per month for two month.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3F4625E8-EF97-BD56-7F73-226A5DBCF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312" y="-16439"/>
            <a:ext cx="1693677" cy="16506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E5F5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1" name="r21"/>
          <p:cNvSpPr/>
          <p:nvPr/>
        </p:nvSpPr>
        <p:spPr>
          <a:xfrm>
            <a:off x="0" y="0"/>
            <a:ext cx="12192000" cy="175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r9901"/>
          <p:cNvSpPr/>
          <p:nvPr/>
        </p:nvSpPr>
        <p:spPr>
          <a:xfrm>
            <a:off x="0" y="6503917"/>
            <a:ext cx="12192000" cy="354083"/>
          </a:xfrm>
          <a:prstGeom prst="rect">
            <a:avLst/>
          </a:prstGeom>
          <a:solidFill>
            <a:srgbClr val="F15A2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" name="htitle"/>
          <p:cNvSpPr txBox="1">
            <a:spLocks noGrp="1"/>
          </p:cNvSpPr>
          <p:nvPr>
            <p:ph type="title"/>
          </p:nvPr>
        </p:nvSpPr>
        <p:spPr>
          <a:xfrm>
            <a:off x="0" y="30000"/>
            <a:ext cx="10395717" cy="1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Calibri"/>
              </a:rPr>
              <a:t>Track 4: Language &amp; Global Communications</a:t>
            </a:r>
          </a:p>
        </p:txBody>
      </p:sp>
      <p:sp>
        <p:nvSpPr>
          <p:cNvPr id="30" name="r30"/>
          <p:cNvSpPr/>
          <p:nvPr/>
        </p:nvSpPr>
        <p:spPr>
          <a:xfrm>
            <a:off x="0" y="1750000"/>
            <a:ext cx="12192000" cy="640000"/>
          </a:xfrm>
          <a:prstGeom prst="rect">
            <a:avLst/>
          </a:prstGeom>
          <a:solidFill>
            <a:srgbClr val="6A1B9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1" name="t31"/>
          <p:cNvSpPr txBox="1"/>
          <p:nvPr/>
        </p:nvSpPr>
        <p:spPr>
          <a:xfrm>
            <a:off x="300000" y="1770000"/>
            <a:ext cx="11600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00" tIns="80000" rIns="150000" bIns="8000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Calibri"/>
              </a:rPr>
              <a:t>🌐 Certification in Global Languages &amp; Cross-Cultural Competence  |  Language &amp; Global Communication (Multilingual Proficiency)</a:t>
            </a:r>
          </a:p>
        </p:txBody>
      </p:sp>
      <p:sp>
        <p:nvSpPr>
          <p:cNvPr id="32" name="r32"/>
          <p:cNvSpPr/>
          <p:nvPr/>
        </p:nvSpPr>
        <p:spPr>
          <a:xfrm>
            <a:off x="0" y="2390000"/>
            <a:ext cx="12192000" cy="540000"/>
          </a:xfrm>
          <a:prstGeom prst="rect">
            <a:avLst/>
          </a:prstGeom>
          <a:solidFill>
            <a:srgbClr val="FFFFFF"/>
          </a:solidFill>
          <a:ln w="9525">
            <a:solidFill>
              <a:srgbClr val="6A1B9A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3" name="r33"/>
          <p:cNvSpPr/>
          <p:nvPr/>
        </p:nvSpPr>
        <p:spPr>
          <a:xfrm>
            <a:off x="0" y="2390000"/>
            <a:ext cx="100000" cy="540000"/>
          </a:xfrm>
          <a:prstGeom prst="rect">
            <a:avLst/>
          </a:prstGeom>
          <a:solidFill>
            <a:srgbClr val="6A1B9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4" name="t34"/>
          <p:cNvSpPr txBox="1"/>
          <p:nvPr/>
        </p:nvSpPr>
        <p:spPr>
          <a:xfrm>
            <a:off x="200000" y="2410000"/>
            <a:ext cx="11800000" cy="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00" tIns="60000" rIns="150000" bIns="600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rgbClr val="6A1B9A"/>
                </a:solidFill>
                <a:latin typeface="Calibri"/>
              </a:rPr>
              <a:t>Theme:  English, German &amp; French with Cross-Cultural Etiquette &amp; Global Mindset</a:t>
            </a:r>
          </a:p>
        </p:txBody>
      </p:sp>
      <p:sp>
        <p:nvSpPr>
          <p:cNvPr id="35" name="r35"/>
          <p:cNvSpPr/>
          <p:nvPr/>
        </p:nvSpPr>
        <p:spPr>
          <a:xfrm>
            <a:off x="0" y="3060000"/>
            <a:ext cx="100000" cy="3340000"/>
          </a:xfrm>
          <a:prstGeom prst="rect">
            <a:avLst/>
          </a:prstGeom>
          <a:solidFill>
            <a:srgbClr val="F9A825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6" name="r36"/>
          <p:cNvSpPr/>
          <p:nvPr/>
        </p:nvSpPr>
        <p:spPr>
          <a:xfrm>
            <a:off x="100000" y="3060000"/>
            <a:ext cx="12092000" cy="3340000"/>
          </a:xfrm>
          <a:prstGeom prst="rect">
            <a:avLst/>
          </a:prstGeom>
          <a:solidFill>
            <a:srgbClr val="FFFFFF"/>
          </a:solidFill>
          <a:ln w="6350">
            <a:solidFill>
              <a:srgbClr val="6A1B9A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7" name="t37"/>
          <p:cNvSpPr txBox="1"/>
          <p:nvPr/>
        </p:nvSpPr>
        <p:spPr>
          <a:xfrm>
            <a:off x="300000" y="3140000"/>
            <a:ext cx="11750000" cy="3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00" tIns="100000" rIns="150000" bIns="10000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1A237E"/>
                </a:solidFill>
                <a:latin typeface="Calibri"/>
              </a:rPr>
              <a:t>Goal:</a:t>
            </a:r>
          </a:p>
          <a:p>
            <a:pPr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endParaRPr lang="en-US" sz="2600" dirty="0">
              <a:solidFill>
                <a:srgbClr val="263238"/>
              </a:solidFill>
              <a:latin typeface="Calibri"/>
            </a:endParaRPr>
          </a:p>
          <a:p>
            <a:pPr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263238"/>
                </a:solidFill>
                <a:latin typeface="Calibri"/>
              </a:rPr>
              <a:t>The Basic English Proficiency is mandatory. Students may take the proficiency exam for credits. Courses span English (entry to advanced), German (A1-B1), French (A1-B1), and Cross-Cultural Etiquette across Germany, France, USA &amp; India.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A5485FDC-CF99-32A3-4C3A-EA3F2437F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728" y="-16439"/>
            <a:ext cx="1794261" cy="174866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1" name="r21"/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r9901"/>
          <p:cNvSpPr/>
          <p:nvPr/>
        </p:nvSpPr>
        <p:spPr>
          <a:xfrm>
            <a:off x="0" y="6503917"/>
            <a:ext cx="12192000" cy="354083"/>
          </a:xfrm>
          <a:prstGeom prst="rect">
            <a:avLst/>
          </a:prstGeom>
          <a:solidFill>
            <a:srgbClr val="F15A2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r9902"/>
          <p:cNvSpPr/>
          <p:nvPr/>
        </p:nvSpPr>
        <p:spPr>
          <a:xfrm>
            <a:off x="0" y="1620000"/>
            <a:ext cx="228600" cy="4883917"/>
          </a:xfrm>
          <a:prstGeom prst="rect">
            <a:avLst/>
          </a:prstGeom>
          <a:solidFill>
            <a:srgbClr val="6A1B9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" name="htitle"/>
          <p:cNvSpPr txBox="1">
            <a:spLocks noGrp="1"/>
          </p:cNvSpPr>
          <p:nvPr>
            <p:ph type="title"/>
          </p:nvPr>
        </p:nvSpPr>
        <p:spPr>
          <a:xfrm>
            <a:off x="0" y="30000"/>
            <a:ext cx="10505445" cy="1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Calibri"/>
              </a:rPr>
              <a:t>Track 4: Language &amp; Global Communications</a:t>
            </a:r>
          </a:p>
        </p:txBody>
      </p:sp>
      <p:sp>
        <p:nvSpPr>
          <p:cNvPr id="30" name="r30"/>
          <p:cNvSpPr/>
          <p:nvPr/>
        </p:nvSpPr>
        <p:spPr>
          <a:xfrm>
            <a:off x="0" y="1620000"/>
            <a:ext cx="12192000" cy="420000"/>
          </a:xfrm>
          <a:prstGeom prst="rect">
            <a:avLst/>
          </a:prstGeom>
          <a:solidFill>
            <a:srgbClr val="6A1B9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1" name="t31"/>
          <p:cNvSpPr txBox="1"/>
          <p:nvPr/>
        </p:nvSpPr>
        <p:spPr>
          <a:xfrm>
            <a:off x="300000" y="1630000"/>
            <a:ext cx="117000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60000" rIns="120000" bIns="6000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Calibri"/>
              </a:rPr>
              <a:t>Courses  |  Certification in Global Languages &amp; Cross-Cultural Competence</a:t>
            </a:r>
          </a:p>
        </p:txBody>
      </p:sp>
      <p:sp>
        <p:nvSpPr>
          <p:cNvPr id="40" name="r40"/>
          <p:cNvSpPr/>
          <p:nvPr/>
        </p:nvSpPr>
        <p:spPr>
          <a:xfrm>
            <a:off x="290000" y="2140000"/>
            <a:ext cx="5800000" cy="960000"/>
          </a:xfrm>
          <a:prstGeom prst="rect">
            <a:avLst/>
          </a:prstGeom>
          <a:solidFill>
            <a:srgbClr val="E3F2FD"/>
          </a:solidFill>
          <a:ln w="9525">
            <a:solidFill>
              <a:srgbClr val="1565C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41" name="r41"/>
          <p:cNvSpPr/>
          <p:nvPr/>
        </p:nvSpPr>
        <p:spPr>
          <a:xfrm>
            <a:off x="290000" y="2140000"/>
            <a:ext cx="220000" cy="9600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2" name="t42"/>
          <p:cNvSpPr txBox="1"/>
          <p:nvPr/>
        </p:nvSpPr>
        <p:spPr>
          <a:xfrm>
            <a:off x="560000" y="2190000"/>
            <a:ext cx="5470000" cy="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t" anchorCtr="0">
            <a:normAutofit fontScale="92500"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263238"/>
                </a:solidFill>
                <a:latin typeface="Calibri"/>
              </a:rPr>
              <a:t>Basic English Proficiency</a:t>
            </a:r>
          </a:p>
          <a:p>
            <a:pPr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546E7A"/>
                </a:solidFill>
                <a:latin typeface="Calibri"/>
              </a:rPr>
              <a:t>Entry-level English grammar, vocabulary, reading, writing, and everyday conversation</a:t>
            </a:r>
          </a:p>
        </p:txBody>
      </p:sp>
      <p:sp>
        <p:nvSpPr>
          <p:cNvPr id="45" name="r45"/>
          <p:cNvSpPr/>
          <p:nvPr/>
        </p:nvSpPr>
        <p:spPr>
          <a:xfrm>
            <a:off x="290000" y="3155000"/>
            <a:ext cx="5800000" cy="960000"/>
          </a:xfrm>
          <a:prstGeom prst="rect">
            <a:avLst/>
          </a:prstGeom>
          <a:solidFill>
            <a:srgbClr val="E3F2FD"/>
          </a:solidFill>
          <a:ln w="9525">
            <a:solidFill>
              <a:srgbClr val="1565C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46" name="r46"/>
          <p:cNvSpPr/>
          <p:nvPr/>
        </p:nvSpPr>
        <p:spPr>
          <a:xfrm>
            <a:off x="290000" y="3155000"/>
            <a:ext cx="220000" cy="9600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7" name="t47"/>
          <p:cNvSpPr txBox="1"/>
          <p:nvPr/>
        </p:nvSpPr>
        <p:spPr>
          <a:xfrm>
            <a:off x="560000" y="3205000"/>
            <a:ext cx="5470000" cy="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t" anchorCtr="0">
            <a:normAutofit fontScale="85000"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263238"/>
                </a:solidFill>
                <a:latin typeface="Calibri"/>
              </a:rPr>
              <a:t>Advanced English for Academic &amp; Professional Excellence</a:t>
            </a:r>
          </a:p>
          <a:p>
            <a:pPr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546E7A"/>
                </a:solidFill>
                <a:latin typeface="Calibri"/>
              </a:rPr>
              <a:t>Advanced grammar, research paper writing, thesis writing, book writing, scholarly articles, and academic communication</a:t>
            </a:r>
          </a:p>
        </p:txBody>
      </p:sp>
      <p:sp>
        <p:nvSpPr>
          <p:cNvPr id="50" name="r50"/>
          <p:cNvSpPr/>
          <p:nvPr/>
        </p:nvSpPr>
        <p:spPr>
          <a:xfrm>
            <a:off x="290000" y="4170000"/>
            <a:ext cx="5800000" cy="960000"/>
          </a:xfrm>
          <a:prstGeom prst="rect">
            <a:avLst/>
          </a:prstGeom>
          <a:solidFill>
            <a:srgbClr val="E0F2F1"/>
          </a:solidFill>
          <a:ln w="9525">
            <a:solidFill>
              <a:srgbClr val="00695C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1" name="r51"/>
          <p:cNvSpPr/>
          <p:nvPr/>
        </p:nvSpPr>
        <p:spPr>
          <a:xfrm>
            <a:off x="290000" y="4170000"/>
            <a:ext cx="220000" cy="960000"/>
          </a:xfrm>
          <a:prstGeom prst="rect">
            <a:avLst/>
          </a:prstGeom>
          <a:solidFill>
            <a:srgbClr val="00695C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2" name="t52"/>
          <p:cNvSpPr txBox="1"/>
          <p:nvPr/>
        </p:nvSpPr>
        <p:spPr>
          <a:xfrm>
            <a:off x="560000" y="4220000"/>
            <a:ext cx="5470000" cy="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t" anchorCtr="0">
            <a:normAutofit fontScale="92500"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263238"/>
                </a:solidFill>
                <a:latin typeface="Calibri"/>
              </a:rPr>
              <a:t>Business English &amp; Global Communication</a:t>
            </a:r>
          </a:p>
          <a:p>
            <a:pPr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546E7A"/>
                </a:solidFill>
                <a:latin typeface="Calibri"/>
              </a:rPr>
              <a:t>Professional emails, presentations, negotiations, report writing, and workplace communication</a:t>
            </a:r>
          </a:p>
        </p:txBody>
      </p:sp>
      <p:sp>
        <p:nvSpPr>
          <p:cNvPr id="55" name="r55"/>
          <p:cNvSpPr/>
          <p:nvPr/>
        </p:nvSpPr>
        <p:spPr>
          <a:xfrm>
            <a:off x="290000" y="5185000"/>
            <a:ext cx="5800000" cy="960000"/>
          </a:xfrm>
          <a:prstGeom prst="rect">
            <a:avLst/>
          </a:prstGeom>
          <a:solidFill>
            <a:srgbClr val="E8F5E9"/>
          </a:solidFill>
          <a:ln w="9525">
            <a:solidFill>
              <a:srgbClr val="2E7D32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6" name="r56"/>
          <p:cNvSpPr/>
          <p:nvPr/>
        </p:nvSpPr>
        <p:spPr>
          <a:xfrm>
            <a:off x="290000" y="5185000"/>
            <a:ext cx="220000" cy="9600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7" name="t57"/>
          <p:cNvSpPr txBox="1"/>
          <p:nvPr/>
        </p:nvSpPr>
        <p:spPr>
          <a:xfrm>
            <a:off x="560000" y="5235000"/>
            <a:ext cx="5470000" cy="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t" anchorCtr="0">
            <a:normAutofit fontScale="92500"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263238"/>
                </a:solidFill>
                <a:latin typeface="Calibri"/>
              </a:rPr>
              <a:t>German Language – Level 1 (A1–A2)</a:t>
            </a:r>
          </a:p>
          <a:p>
            <a:pPr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546E7A"/>
                </a:solidFill>
                <a:latin typeface="Calibri"/>
              </a:rPr>
              <a:t>Foundational grammar, basic conversation, and everyday vocabulary</a:t>
            </a:r>
          </a:p>
        </p:txBody>
      </p:sp>
      <p:sp>
        <p:nvSpPr>
          <p:cNvPr id="60" name="r60"/>
          <p:cNvSpPr/>
          <p:nvPr/>
        </p:nvSpPr>
        <p:spPr>
          <a:xfrm>
            <a:off x="6382000" y="2140000"/>
            <a:ext cx="5800000" cy="960000"/>
          </a:xfrm>
          <a:prstGeom prst="rect">
            <a:avLst/>
          </a:prstGeom>
          <a:solidFill>
            <a:srgbClr val="E8F5E9"/>
          </a:solidFill>
          <a:ln w="9525">
            <a:solidFill>
              <a:srgbClr val="2E7D32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61" name="r61"/>
          <p:cNvSpPr/>
          <p:nvPr/>
        </p:nvSpPr>
        <p:spPr>
          <a:xfrm>
            <a:off x="6382000" y="2140000"/>
            <a:ext cx="220000" cy="9600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2" name="t62"/>
          <p:cNvSpPr txBox="1"/>
          <p:nvPr/>
        </p:nvSpPr>
        <p:spPr>
          <a:xfrm>
            <a:off x="6652000" y="2190000"/>
            <a:ext cx="5470000" cy="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t" anchorCtr="0">
            <a:normAutofit fontScale="92500"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263238"/>
                </a:solidFill>
                <a:latin typeface="Calibri"/>
              </a:rPr>
              <a:t>German Language – Level 2 (A2–B1)</a:t>
            </a:r>
          </a:p>
          <a:p>
            <a:pPr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546E7A"/>
                </a:solidFill>
                <a:latin typeface="Calibri"/>
              </a:rPr>
              <a:t>Intermediate communication, business German, and technical terminology</a:t>
            </a:r>
          </a:p>
        </p:txBody>
      </p:sp>
      <p:sp>
        <p:nvSpPr>
          <p:cNvPr id="65" name="r65"/>
          <p:cNvSpPr/>
          <p:nvPr/>
        </p:nvSpPr>
        <p:spPr>
          <a:xfrm>
            <a:off x="6382000" y="3155000"/>
            <a:ext cx="5800000" cy="960000"/>
          </a:xfrm>
          <a:prstGeom prst="rect">
            <a:avLst/>
          </a:prstGeom>
          <a:solidFill>
            <a:srgbClr val="F3E5F5"/>
          </a:solidFill>
          <a:ln w="9525">
            <a:solidFill>
              <a:srgbClr val="6A1B9A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66" name="r66"/>
          <p:cNvSpPr/>
          <p:nvPr/>
        </p:nvSpPr>
        <p:spPr>
          <a:xfrm>
            <a:off x="6382000" y="3155000"/>
            <a:ext cx="220000" cy="960000"/>
          </a:xfrm>
          <a:prstGeom prst="rect">
            <a:avLst/>
          </a:prstGeom>
          <a:solidFill>
            <a:srgbClr val="6A1B9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7" name="t67"/>
          <p:cNvSpPr txBox="1"/>
          <p:nvPr/>
        </p:nvSpPr>
        <p:spPr>
          <a:xfrm>
            <a:off x="6652000" y="3205000"/>
            <a:ext cx="5470000" cy="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263238"/>
                </a:solidFill>
                <a:latin typeface="Calibri"/>
              </a:rPr>
              <a:t>French Language – Level 1 (A1–A2)</a:t>
            </a:r>
          </a:p>
          <a:p>
            <a:pPr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546E7A"/>
                </a:solidFill>
                <a:latin typeface="Calibri"/>
              </a:rPr>
              <a:t>Basic grammar, conversation, and cultural awareness</a:t>
            </a:r>
          </a:p>
        </p:txBody>
      </p:sp>
      <p:sp>
        <p:nvSpPr>
          <p:cNvPr id="70" name="r70"/>
          <p:cNvSpPr/>
          <p:nvPr/>
        </p:nvSpPr>
        <p:spPr>
          <a:xfrm>
            <a:off x="6382000" y="4170000"/>
            <a:ext cx="5800000" cy="960000"/>
          </a:xfrm>
          <a:prstGeom prst="rect">
            <a:avLst/>
          </a:prstGeom>
          <a:solidFill>
            <a:srgbClr val="F3E5F5"/>
          </a:solidFill>
          <a:ln w="9525">
            <a:solidFill>
              <a:srgbClr val="6A1B9A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71" name="r71"/>
          <p:cNvSpPr/>
          <p:nvPr/>
        </p:nvSpPr>
        <p:spPr>
          <a:xfrm>
            <a:off x="6382000" y="4170000"/>
            <a:ext cx="220000" cy="960000"/>
          </a:xfrm>
          <a:prstGeom prst="rect">
            <a:avLst/>
          </a:prstGeom>
          <a:solidFill>
            <a:srgbClr val="6A1B9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2" name="t72"/>
          <p:cNvSpPr txBox="1"/>
          <p:nvPr/>
        </p:nvSpPr>
        <p:spPr>
          <a:xfrm>
            <a:off x="6652000" y="4220000"/>
            <a:ext cx="5470000" cy="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t" anchorCtr="0">
            <a:normAutofit fontScale="92500"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263238"/>
                </a:solidFill>
                <a:latin typeface="Calibri"/>
              </a:rPr>
              <a:t>French Language – Level 2 (A2–B1)</a:t>
            </a:r>
          </a:p>
          <a:p>
            <a:pPr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546E7A"/>
                </a:solidFill>
                <a:latin typeface="Calibri"/>
              </a:rPr>
              <a:t>Intermediate French, professional communication, and negotiation skills</a:t>
            </a:r>
          </a:p>
        </p:txBody>
      </p:sp>
      <p:sp>
        <p:nvSpPr>
          <p:cNvPr id="75" name="r75"/>
          <p:cNvSpPr/>
          <p:nvPr/>
        </p:nvSpPr>
        <p:spPr>
          <a:xfrm>
            <a:off x="6382000" y="5185000"/>
            <a:ext cx="5800000" cy="960000"/>
          </a:xfrm>
          <a:prstGeom prst="rect">
            <a:avLst/>
          </a:prstGeom>
          <a:solidFill>
            <a:srgbClr val="FFF3E0"/>
          </a:solidFill>
          <a:ln w="9525">
            <a:solidFill>
              <a:srgbClr val="F15A29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76" name="r76"/>
          <p:cNvSpPr/>
          <p:nvPr/>
        </p:nvSpPr>
        <p:spPr>
          <a:xfrm>
            <a:off x="6382000" y="5185000"/>
            <a:ext cx="220000" cy="960000"/>
          </a:xfrm>
          <a:prstGeom prst="rect">
            <a:avLst/>
          </a:prstGeom>
          <a:solidFill>
            <a:srgbClr val="F15A2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7" name="t77"/>
          <p:cNvSpPr txBox="1"/>
          <p:nvPr/>
        </p:nvSpPr>
        <p:spPr>
          <a:xfrm>
            <a:off x="6652000" y="5235000"/>
            <a:ext cx="5470000" cy="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t" anchorCtr="0">
            <a:normAutofit fontScale="92500"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263238"/>
                </a:solidFill>
                <a:latin typeface="Calibri"/>
              </a:rPr>
              <a:t>Cross-Cultural Etiquette &amp; Global Mindset</a:t>
            </a:r>
          </a:p>
          <a:p>
            <a:pPr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546E7A"/>
                </a:solidFill>
                <a:latin typeface="Calibri"/>
              </a:rPr>
              <a:t>Understanding cultural nuances in Germany, France, USA &amp; India, international business etiquette, protocol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F881DA04-71A4-FA36-7BE8-603BA2460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456" y="-16439"/>
            <a:ext cx="1684533" cy="16417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1" name="r21"/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r9901"/>
          <p:cNvSpPr/>
          <p:nvPr/>
        </p:nvSpPr>
        <p:spPr>
          <a:xfrm>
            <a:off x="0" y="6503917"/>
            <a:ext cx="12192000" cy="354083"/>
          </a:xfrm>
          <a:prstGeom prst="rect">
            <a:avLst/>
          </a:prstGeom>
          <a:solidFill>
            <a:srgbClr val="F15A2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" name="htitle"/>
          <p:cNvSpPr txBox="1">
            <a:spLocks noGrp="1"/>
          </p:cNvSpPr>
          <p:nvPr>
            <p:ph type="title"/>
          </p:nvPr>
        </p:nvSpPr>
        <p:spPr>
          <a:xfrm>
            <a:off x="0" y="30000"/>
            <a:ext cx="10498456" cy="1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Calibri"/>
              </a:rPr>
              <a:t>Multiple Entry Point &amp; Multiple Exit Program</a:t>
            </a:r>
          </a:p>
        </p:txBody>
      </p:sp>
      <p:sp>
        <p:nvSpPr>
          <p:cNvPr id="30" name="r30"/>
          <p:cNvSpPr/>
          <p:nvPr/>
        </p:nvSpPr>
        <p:spPr>
          <a:xfrm>
            <a:off x="692000" y="1750000"/>
            <a:ext cx="10908000" cy="9800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1" name="r31"/>
          <p:cNvSpPr/>
          <p:nvPr/>
        </p:nvSpPr>
        <p:spPr>
          <a:xfrm>
            <a:off x="11700000" y="1750000"/>
            <a:ext cx="500000" cy="9800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2" name="t32"/>
          <p:cNvSpPr txBox="1"/>
          <p:nvPr/>
        </p:nvSpPr>
        <p:spPr>
          <a:xfrm>
            <a:off x="720000" y="1830000"/>
            <a:ext cx="11100000" cy="8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000" tIns="60000" rIns="200000" bIns="600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Calibri"/>
              </a:rPr>
              <a:t>Track 1: Blue Belt | Innovation</a:t>
            </a:r>
          </a:p>
          <a:p>
            <a:pPr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➤  Blue Belt Certification</a:t>
            </a:r>
          </a:p>
        </p:txBody>
      </p:sp>
      <p:sp>
        <p:nvSpPr>
          <p:cNvPr id="33" name="t33"/>
          <p:cNvSpPr txBox="1"/>
          <p:nvPr/>
        </p:nvSpPr>
        <p:spPr>
          <a:xfrm>
            <a:off x="0" y="1750000"/>
            <a:ext cx="592000" cy="980000"/>
          </a:xfrm>
          <a:prstGeom prst="rect">
            <a:avLst/>
          </a:prstGeom>
          <a:solidFill>
            <a:srgbClr val="F5F7FA"/>
          </a:solidFill>
          <a:ln>
            <a:solidFill>
              <a:srgbClr val="1565C0"/>
            </a:solidFill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565C0"/>
                </a:solidFill>
                <a:latin typeface="Calibri"/>
              </a:rPr>
              <a:t>ENTRY</a:t>
            </a:r>
          </a:p>
        </p:txBody>
      </p:sp>
      <p:sp>
        <p:nvSpPr>
          <p:cNvPr id="36" name="r36"/>
          <p:cNvSpPr/>
          <p:nvPr/>
        </p:nvSpPr>
        <p:spPr>
          <a:xfrm>
            <a:off x="692000" y="2800000"/>
            <a:ext cx="10908000" cy="9800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7" name="r37"/>
          <p:cNvSpPr/>
          <p:nvPr/>
        </p:nvSpPr>
        <p:spPr>
          <a:xfrm>
            <a:off x="11700000" y="2800000"/>
            <a:ext cx="500000" cy="9800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8" name="t38"/>
          <p:cNvSpPr txBox="1"/>
          <p:nvPr/>
        </p:nvSpPr>
        <p:spPr>
          <a:xfrm>
            <a:off x="720000" y="2880000"/>
            <a:ext cx="11100000" cy="8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000" tIns="60000" rIns="200000" bIns="600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Calibri"/>
              </a:rPr>
              <a:t>Track 2: Green Belt | Sustainability</a:t>
            </a:r>
          </a:p>
          <a:p>
            <a:pPr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➤  Green Belt Certification</a:t>
            </a:r>
          </a:p>
        </p:txBody>
      </p:sp>
      <p:sp>
        <p:nvSpPr>
          <p:cNvPr id="39" name="t39"/>
          <p:cNvSpPr txBox="1"/>
          <p:nvPr/>
        </p:nvSpPr>
        <p:spPr>
          <a:xfrm>
            <a:off x="0" y="2800000"/>
            <a:ext cx="592000" cy="980000"/>
          </a:xfrm>
          <a:prstGeom prst="rect">
            <a:avLst/>
          </a:prstGeom>
          <a:solidFill>
            <a:srgbClr val="F5F7FA"/>
          </a:solidFill>
          <a:ln>
            <a:solidFill>
              <a:srgbClr val="2E7D32"/>
            </a:solidFill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E7D32"/>
                </a:solidFill>
                <a:latin typeface="Calibri"/>
              </a:rPr>
              <a:t>ENTRY</a:t>
            </a:r>
          </a:p>
        </p:txBody>
      </p:sp>
      <p:sp>
        <p:nvSpPr>
          <p:cNvPr id="42" name="r42"/>
          <p:cNvSpPr/>
          <p:nvPr/>
        </p:nvSpPr>
        <p:spPr>
          <a:xfrm>
            <a:off x="692000" y="3850000"/>
            <a:ext cx="10908000" cy="980000"/>
          </a:xfrm>
          <a:prstGeom prst="rect">
            <a:avLst/>
          </a:prstGeom>
          <a:solidFill>
            <a:srgbClr val="F9A825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3" name="r43"/>
          <p:cNvSpPr/>
          <p:nvPr/>
        </p:nvSpPr>
        <p:spPr>
          <a:xfrm>
            <a:off x="11700000" y="3850000"/>
            <a:ext cx="500000" cy="980000"/>
          </a:xfrm>
          <a:prstGeom prst="rect">
            <a:avLst/>
          </a:prstGeom>
          <a:solidFill>
            <a:srgbClr val="F9A825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4" name="t44"/>
          <p:cNvSpPr txBox="1"/>
          <p:nvPr/>
        </p:nvSpPr>
        <p:spPr>
          <a:xfrm>
            <a:off x="692000" y="3930000"/>
            <a:ext cx="11128000" cy="8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000" tIns="60000" rIns="200000" bIns="600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Calibri"/>
              </a:rPr>
              <a:t>Track 3: Gold Belt | Entrepreneurship</a:t>
            </a:r>
          </a:p>
          <a:p>
            <a:pPr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➤  Gold Belt Certification</a:t>
            </a:r>
          </a:p>
        </p:txBody>
      </p:sp>
      <p:sp>
        <p:nvSpPr>
          <p:cNvPr id="45" name="t45"/>
          <p:cNvSpPr txBox="1"/>
          <p:nvPr/>
        </p:nvSpPr>
        <p:spPr>
          <a:xfrm>
            <a:off x="0" y="3850000"/>
            <a:ext cx="592000" cy="980000"/>
          </a:xfrm>
          <a:prstGeom prst="rect">
            <a:avLst/>
          </a:prstGeom>
          <a:solidFill>
            <a:srgbClr val="F5F7FA"/>
          </a:solidFill>
          <a:ln>
            <a:solidFill>
              <a:srgbClr val="F9A825"/>
            </a:solidFill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9A825"/>
                </a:solidFill>
                <a:latin typeface="Calibri"/>
              </a:rPr>
              <a:t>ENTRY</a:t>
            </a:r>
          </a:p>
        </p:txBody>
      </p:sp>
      <p:sp>
        <p:nvSpPr>
          <p:cNvPr id="48" name="r48"/>
          <p:cNvSpPr/>
          <p:nvPr/>
        </p:nvSpPr>
        <p:spPr>
          <a:xfrm>
            <a:off x="720000" y="4900000"/>
            <a:ext cx="10880000" cy="980000"/>
          </a:xfrm>
          <a:prstGeom prst="rect">
            <a:avLst/>
          </a:prstGeom>
          <a:solidFill>
            <a:srgbClr val="6A1B9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9" name="r49"/>
          <p:cNvSpPr/>
          <p:nvPr/>
        </p:nvSpPr>
        <p:spPr>
          <a:xfrm>
            <a:off x="11700000" y="4900000"/>
            <a:ext cx="500000" cy="980000"/>
          </a:xfrm>
          <a:prstGeom prst="rect">
            <a:avLst/>
          </a:prstGeom>
          <a:solidFill>
            <a:srgbClr val="6A1B9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0" name="t50"/>
          <p:cNvSpPr txBox="1"/>
          <p:nvPr/>
        </p:nvSpPr>
        <p:spPr>
          <a:xfrm>
            <a:off x="720000" y="4980000"/>
            <a:ext cx="10880000" cy="8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000" tIns="60000" rIns="200000" bIns="600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Calibri"/>
              </a:rPr>
              <a:t>Track 4: Language &amp; Global Communication (Multilingual Proficiency)</a:t>
            </a:r>
          </a:p>
          <a:p>
            <a:pPr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➤  Language Certification</a:t>
            </a:r>
          </a:p>
        </p:txBody>
      </p:sp>
      <p:sp>
        <p:nvSpPr>
          <p:cNvPr id="51" name="t51"/>
          <p:cNvSpPr txBox="1"/>
          <p:nvPr/>
        </p:nvSpPr>
        <p:spPr>
          <a:xfrm>
            <a:off x="0" y="4900000"/>
            <a:ext cx="620000" cy="980000"/>
          </a:xfrm>
          <a:prstGeom prst="rect">
            <a:avLst/>
          </a:prstGeom>
          <a:solidFill>
            <a:srgbClr val="F5F7FA"/>
          </a:solidFill>
          <a:ln>
            <a:solidFill>
              <a:srgbClr val="6A1B9A"/>
            </a:solidFill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6A1B9A"/>
                </a:solidFill>
                <a:latin typeface="Calibri"/>
              </a:rPr>
              <a:t>ENTRY</a:t>
            </a:r>
          </a:p>
        </p:txBody>
      </p:sp>
      <p:sp>
        <p:nvSpPr>
          <p:cNvPr id="80" name="t80"/>
          <p:cNvSpPr txBox="1"/>
          <p:nvPr/>
        </p:nvSpPr>
        <p:spPr>
          <a:xfrm>
            <a:off x="11700000" y="1750000"/>
            <a:ext cx="500000" cy="4130000"/>
          </a:xfrm>
          <a:prstGeom prst="rect">
            <a:avLst/>
          </a:prstGeom>
          <a:solidFill>
            <a:srgbClr val="F5F7FA"/>
          </a:solidFill>
          <a:ln>
            <a:solidFill>
              <a:srgbClr val="1A237E"/>
            </a:solidFill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A237E"/>
                </a:solidFill>
                <a:latin typeface="Calibri"/>
              </a:rPr>
              <a:t>EXIT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03EFF7D1-6DCF-5BCF-3950-D2C6006F6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456" y="-16439"/>
            <a:ext cx="1684533" cy="16417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1" name="r21"/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r9901"/>
          <p:cNvSpPr/>
          <p:nvPr/>
        </p:nvSpPr>
        <p:spPr>
          <a:xfrm>
            <a:off x="0" y="6503917"/>
            <a:ext cx="12192000" cy="354083"/>
          </a:xfrm>
          <a:prstGeom prst="rect">
            <a:avLst/>
          </a:prstGeom>
          <a:solidFill>
            <a:srgbClr val="F15A2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" name="htitle"/>
          <p:cNvSpPr txBox="1">
            <a:spLocks noGrp="1"/>
          </p:cNvSpPr>
          <p:nvPr>
            <p:ph type="title"/>
          </p:nvPr>
        </p:nvSpPr>
        <p:spPr>
          <a:xfrm>
            <a:off x="10000" y="30000"/>
            <a:ext cx="10495445" cy="15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Calibri"/>
              </a:rPr>
              <a:t>Fee Structure</a:t>
            </a:r>
          </a:p>
        </p:txBody>
      </p:sp>
      <p:sp>
        <p:nvSpPr>
          <p:cNvPr id="30" name="r30"/>
          <p:cNvSpPr/>
          <p:nvPr/>
        </p:nvSpPr>
        <p:spPr>
          <a:xfrm>
            <a:off x="0" y="2846210"/>
            <a:ext cx="7100000" cy="10500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1" name="t31"/>
          <p:cNvSpPr txBox="1"/>
          <p:nvPr/>
        </p:nvSpPr>
        <p:spPr>
          <a:xfrm>
            <a:off x="90000" y="2816083"/>
            <a:ext cx="6900000" cy="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00" tIns="80000" rIns="150000" bIns="800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Track 2: Green Belt | Sustainability</a:t>
            </a:r>
          </a:p>
        </p:txBody>
      </p:sp>
      <p:sp>
        <p:nvSpPr>
          <p:cNvPr id="32" name="r32"/>
          <p:cNvSpPr/>
          <p:nvPr/>
        </p:nvSpPr>
        <p:spPr>
          <a:xfrm>
            <a:off x="7120000" y="1740000"/>
            <a:ext cx="1900000" cy="105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3" name="t33"/>
          <p:cNvSpPr txBox="1"/>
          <p:nvPr/>
        </p:nvSpPr>
        <p:spPr>
          <a:xfrm>
            <a:off x="7130000" y="1820000"/>
            <a:ext cx="1880000" cy="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80000" rIns="80000" bIns="8000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INR 5,500*</a:t>
            </a:r>
          </a:p>
        </p:txBody>
      </p:sp>
      <p:sp>
        <p:nvSpPr>
          <p:cNvPr id="34" name="r34"/>
          <p:cNvSpPr/>
          <p:nvPr/>
        </p:nvSpPr>
        <p:spPr>
          <a:xfrm>
            <a:off x="9030000" y="1740000"/>
            <a:ext cx="3162000" cy="1050000"/>
          </a:xfrm>
          <a:prstGeom prst="rect">
            <a:avLst/>
          </a:prstGeom>
          <a:solidFill>
            <a:srgbClr val="FFFFFF"/>
          </a:solidFill>
          <a:ln w="9525">
            <a:solidFill>
              <a:srgbClr val="2E7D32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5" name="t35"/>
          <p:cNvSpPr txBox="1"/>
          <p:nvPr/>
        </p:nvSpPr>
        <p:spPr>
          <a:xfrm>
            <a:off x="9060000" y="1800000"/>
            <a:ext cx="31020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263238"/>
                </a:solidFill>
                <a:latin typeface="Calibri"/>
              </a:rPr>
              <a:t>* 6 courses</a:t>
            </a:r>
          </a:p>
        </p:txBody>
      </p:sp>
      <p:sp>
        <p:nvSpPr>
          <p:cNvPr id="38" name="r38"/>
          <p:cNvSpPr/>
          <p:nvPr/>
        </p:nvSpPr>
        <p:spPr>
          <a:xfrm>
            <a:off x="10000" y="1724188"/>
            <a:ext cx="7100000" cy="10500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9" name="t39"/>
          <p:cNvSpPr txBox="1"/>
          <p:nvPr/>
        </p:nvSpPr>
        <p:spPr>
          <a:xfrm>
            <a:off x="30000" y="1735956"/>
            <a:ext cx="6900000" cy="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00" tIns="80000" rIns="150000" bIns="800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Track 1: Blue Belt | Innovation</a:t>
            </a:r>
          </a:p>
        </p:txBody>
      </p:sp>
      <p:sp>
        <p:nvSpPr>
          <p:cNvPr id="40" name="r40"/>
          <p:cNvSpPr/>
          <p:nvPr/>
        </p:nvSpPr>
        <p:spPr>
          <a:xfrm>
            <a:off x="7120000" y="2860000"/>
            <a:ext cx="1900000" cy="105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1" name="t41"/>
          <p:cNvSpPr txBox="1"/>
          <p:nvPr/>
        </p:nvSpPr>
        <p:spPr>
          <a:xfrm>
            <a:off x="7130000" y="2940000"/>
            <a:ext cx="1880000" cy="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80000" rIns="80000" bIns="8000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INR 5,500*</a:t>
            </a:r>
          </a:p>
        </p:txBody>
      </p:sp>
      <p:sp>
        <p:nvSpPr>
          <p:cNvPr id="42" name="r42"/>
          <p:cNvSpPr/>
          <p:nvPr/>
        </p:nvSpPr>
        <p:spPr>
          <a:xfrm>
            <a:off x="9030000" y="2860000"/>
            <a:ext cx="3162000" cy="1050000"/>
          </a:xfrm>
          <a:prstGeom prst="rect">
            <a:avLst/>
          </a:prstGeom>
          <a:solidFill>
            <a:srgbClr val="FFFFFF"/>
          </a:solidFill>
          <a:ln w="9525">
            <a:solidFill>
              <a:srgbClr val="1565C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43" name="t43"/>
          <p:cNvSpPr txBox="1"/>
          <p:nvPr/>
        </p:nvSpPr>
        <p:spPr>
          <a:xfrm>
            <a:off x="9060000" y="2920000"/>
            <a:ext cx="31020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263238"/>
                </a:solidFill>
                <a:latin typeface="Calibri"/>
              </a:rPr>
              <a:t>* 6 courses</a:t>
            </a:r>
          </a:p>
        </p:txBody>
      </p:sp>
      <p:sp>
        <p:nvSpPr>
          <p:cNvPr id="46" name="r46"/>
          <p:cNvSpPr/>
          <p:nvPr/>
        </p:nvSpPr>
        <p:spPr>
          <a:xfrm>
            <a:off x="0" y="3980000"/>
            <a:ext cx="7100000" cy="1050000"/>
          </a:xfrm>
          <a:prstGeom prst="rect">
            <a:avLst/>
          </a:prstGeom>
          <a:solidFill>
            <a:srgbClr val="F9A825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7" name="t47"/>
          <p:cNvSpPr txBox="1"/>
          <p:nvPr/>
        </p:nvSpPr>
        <p:spPr>
          <a:xfrm>
            <a:off x="120000" y="4060000"/>
            <a:ext cx="6900000" cy="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00" tIns="80000" rIns="150000" bIns="800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Track 3: Gold Belt | Entrepreneurship</a:t>
            </a:r>
          </a:p>
        </p:txBody>
      </p:sp>
      <p:sp>
        <p:nvSpPr>
          <p:cNvPr id="48" name="r48"/>
          <p:cNvSpPr/>
          <p:nvPr/>
        </p:nvSpPr>
        <p:spPr>
          <a:xfrm>
            <a:off x="7120000" y="3980000"/>
            <a:ext cx="1900000" cy="105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9" name="t49"/>
          <p:cNvSpPr txBox="1"/>
          <p:nvPr/>
        </p:nvSpPr>
        <p:spPr>
          <a:xfrm>
            <a:off x="7130000" y="4060000"/>
            <a:ext cx="1880000" cy="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80000" rIns="80000" bIns="8000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NIL</a:t>
            </a:r>
          </a:p>
        </p:txBody>
      </p:sp>
      <p:sp>
        <p:nvSpPr>
          <p:cNvPr id="50" name="r50"/>
          <p:cNvSpPr/>
          <p:nvPr/>
        </p:nvSpPr>
        <p:spPr>
          <a:xfrm>
            <a:off x="9030000" y="3980000"/>
            <a:ext cx="3162000" cy="1050000"/>
          </a:xfrm>
          <a:prstGeom prst="rect">
            <a:avLst/>
          </a:prstGeom>
          <a:solidFill>
            <a:srgbClr val="FFFFFF"/>
          </a:solidFill>
          <a:ln w="9525">
            <a:solidFill>
              <a:srgbClr val="F9A825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1" name="t51"/>
          <p:cNvSpPr txBox="1"/>
          <p:nvPr/>
        </p:nvSpPr>
        <p:spPr>
          <a:xfrm>
            <a:off x="9060000" y="4040000"/>
            <a:ext cx="31020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263238"/>
                </a:solidFill>
                <a:latin typeface="Calibri"/>
              </a:rPr>
              <a:t>No Fee; INR 5,500 Internship to the Student for 2 months</a:t>
            </a:r>
          </a:p>
        </p:txBody>
      </p:sp>
      <p:sp>
        <p:nvSpPr>
          <p:cNvPr id="54" name="r54"/>
          <p:cNvSpPr/>
          <p:nvPr/>
        </p:nvSpPr>
        <p:spPr>
          <a:xfrm>
            <a:off x="0" y="5100000"/>
            <a:ext cx="7100000" cy="1050000"/>
          </a:xfrm>
          <a:prstGeom prst="rect">
            <a:avLst/>
          </a:prstGeom>
          <a:solidFill>
            <a:srgbClr val="6A1B9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5" name="t55"/>
          <p:cNvSpPr txBox="1"/>
          <p:nvPr/>
        </p:nvSpPr>
        <p:spPr>
          <a:xfrm>
            <a:off x="120000" y="5180000"/>
            <a:ext cx="6900000" cy="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00" tIns="80000" rIns="150000" bIns="8000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Track 4: Language &amp; Global Communication (Multilingual Proficiency)</a:t>
            </a:r>
          </a:p>
        </p:txBody>
      </p:sp>
      <p:sp>
        <p:nvSpPr>
          <p:cNvPr id="56" name="r56"/>
          <p:cNvSpPr/>
          <p:nvPr/>
        </p:nvSpPr>
        <p:spPr>
          <a:xfrm>
            <a:off x="7120000" y="5100000"/>
            <a:ext cx="1900000" cy="105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7" name="t57"/>
          <p:cNvSpPr txBox="1"/>
          <p:nvPr/>
        </p:nvSpPr>
        <p:spPr>
          <a:xfrm>
            <a:off x="7130000" y="5180000"/>
            <a:ext cx="1880000" cy="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80000" rIns="80000" bIns="8000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INR 5,500*</a:t>
            </a:r>
          </a:p>
        </p:txBody>
      </p:sp>
      <p:sp>
        <p:nvSpPr>
          <p:cNvPr id="58" name="r58"/>
          <p:cNvSpPr/>
          <p:nvPr/>
        </p:nvSpPr>
        <p:spPr>
          <a:xfrm>
            <a:off x="9030000" y="5100000"/>
            <a:ext cx="3162000" cy="1050000"/>
          </a:xfrm>
          <a:prstGeom prst="rect">
            <a:avLst/>
          </a:prstGeom>
          <a:solidFill>
            <a:srgbClr val="FFFFFF"/>
          </a:solidFill>
          <a:ln w="9525">
            <a:solidFill>
              <a:srgbClr val="6A1B9A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9" name="t59"/>
          <p:cNvSpPr txBox="1"/>
          <p:nvPr/>
        </p:nvSpPr>
        <p:spPr>
          <a:xfrm>
            <a:off x="9060000" y="5160000"/>
            <a:ext cx="31020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263238"/>
                </a:solidFill>
                <a:latin typeface="Calibri"/>
              </a:rPr>
              <a:t>* per course  |  Basic English Proficiency included in Green &amp; Blue Belt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2DE7FC6C-B330-46FC-2DB4-D2DB6B929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456" y="-16439"/>
            <a:ext cx="1684533" cy="16417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1" name="r21"/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r9901"/>
          <p:cNvSpPr/>
          <p:nvPr/>
        </p:nvSpPr>
        <p:spPr>
          <a:xfrm>
            <a:off x="0" y="6503917"/>
            <a:ext cx="12192000" cy="354083"/>
          </a:xfrm>
          <a:prstGeom prst="rect">
            <a:avLst/>
          </a:prstGeom>
          <a:solidFill>
            <a:srgbClr val="F15A2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" name="htitle"/>
          <p:cNvSpPr txBox="1">
            <a:spLocks noGrp="1"/>
          </p:cNvSpPr>
          <p:nvPr>
            <p:ph type="title"/>
          </p:nvPr>
        </p:nvSpPr>
        <p:spPr>
          <a:xfrm>
            <a:off x="200000" y="30000"/>
            <a:ext cx="10800000" cy="15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Calibri"/>
              </a:rPr>
              <a:t>🏆  Prizes for Students</a:t>
            </a:r>
          </a:p>
        </p:txBody>
      </p:sp>
      <p:sp>
        <p:nvSpPr>
          <p:cNvPr id="30" name="r30"/>
          <p:cNvSpPr/>
          <p:nvPr/>
        </p:nvSpPr>
        <p:spPr>
          <a:xfrm>
            <a:off x="0" y="1740000"/>
            <a:ext cx="7100000" cy="10500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1" name="t31"/>
          <p:cNvSpPr txBox="1"/>
          <p:nvPr/>
        </p:nvSpPr>
        <p:spPr>
          <a:xfrm>
            <a:off x="120000" y="1820000"/>
            <a:ext cx="6900000" cy="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00" tIns="80000" rIns="150000" bIns="800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Track 1: Green Belt | Sustainability</a:t>
            </a:r>
          </a:p>
        </p:txBody>
      </p:sp>
      <p:sp>
        <p:nvSpPr>
          <p:cNvPr id="32" name="r32"/>
          <p:cNvSpPr/>
          <p:nvPr/>
        </p:nvSpPr>
        <p:spPr>
          <a:xfrm>
            <a:off x="7120000" y="1740000"/>
            <a:ext cx="1900000" cy="105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3" name="t33"/>
          <p:cNvSpPr txBox="1"/>
          <p:nvPr/>
        </p:nvSpPr>
        <p:spPr>
          <a:xfrm>
            <a:off x="7130000" y="1820000"/>
            <a:ext cx="1880000" cy="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80000" rIns="80000" bIns="80000" anchor="ctr" anchorCtr="0">
            <a:normAutofit lnSpcReduction="1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📱 Free iPhone</a:t>
            </a:r>
          </a:p>
        </p:txBody>
      </p:sp>
      <p:sp>
        <p:nvSpPr>
          <p:cNvPr id="34" name="r34"/>
          <p:cNvSpPr/>
          <p:nvPr/>
        </p:nvSpPr>
        <p:spPr>
          <a:xfrm>
            <a:off x="9030000" y="1740000"/>
            <a:ext cx="3162000" cy="1050000"/>
          </a:xfrm>
          <a:prstGeom prst="rect">
            <a:avLst/>
          </a:prstGeom>
          <a:solidFill>
            <a:srgbClr val="FFFFFF"/>
          </a:solidFill>
          <a:ln w="9525">
            <a:solidFill>
              <a:srgbClr val="2E7D32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5" name="t35"/>
          <p:cNvSpPr txBox="1"/>
          <p:nvPr/>
        </p:nvSpPr>
        <p:spPr>
          <a:xfrm>
            <a:off x="9060000" y="1800000"/>
            <a:ext cx="31020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263238"/>
                </a:solidFill>
                <a:latin typeface="Calibri"/>
              </a:rPr>
              <a:t>Top 3 Students per year</a:t>
            </a:r>
          </a:p>
        </p:txBody>
      </p:sp>
      <p:sp>
        <p:nvSpPr>
          <p:cNvPr id="38" name="r38"/>
          <p:cNvSpPr/>
          <p:nvPr/>
        </p:nvSpPr>
        <p:spPr>
          <a:xfrm>
            <a:off x="0" y="2860000"/>
            <a:ext cx="7100000" cy="10500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9" name="t39"/>
          <p:cNvSpPr txBox="1"/>
          <p:nvPr/>
        </p:nvSpPr>
        <p:spPr>
          <a:xfrm>
            <a:off x="120000" y="2940000"/>
            <a:ext cx="6900000" cy="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00" tIns="80000" rIns="150000" bIns="800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Track 2: Blue Belt | Innovation</a:t>
            </a:r>
          </a:p>
        </p:txBody>
      </p:sp>
      <p:sp>
        <p:nvSpPr>
          <p:cNvPr id="40" name="r40"/>
          <p:cNvSpPr/>
          <p:nvPr/>
        </p:nvSpPr>
        <p:spPr>
          <a:xfrm>
            <a:off x="7120000" y="2860000"/>
            <a:ext cx="1900000" cy="105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1" name="t41"/>
          <p:cNvSpPr txBox="1"/>
          <p:nvPr/>
        </p:nvSpPr>
        <p:spPr>
          <a:xfrm>
            <a:off x="7130000" y="2940000"/>
            <a:ext cx="1880000" cy="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80000" rIns="80000" bIns="80000" anchor="ctr" anchorCtr="0">
            <a:normAutofit lnSpcReduction="1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📱 Free iPhone</a:t>
            </a:r>
          </a:p>
        </p:txBody>
      </p:sp>
      <p:sp>
        <p:nvSpPr>
          <p:cNvPr id="42" name="r42"/>
          <p:cNvSpPr/>
          <p:nvPr/>
        </p:nvSpPr>
        <p:spPr>
          <a:xfrm>
            <a:off x="9030000" y="2860000"/>
            <a:ext cx="3162000" cy="1050000"/>
          </a:xfrm>
          <a:prstGeom prst="rect">
            <a:avLst/>
          </a:prstGeom>
          <a:solidFill>
            <a:srgbClr val="FFFFFF"/>
          </a:solidFill>
          <a:ln w="9525">
            <a:solidFill>
              <a:srgbClr val="1565C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43" name="t43"/>
          <p:cNvSpPr txBox="1"/>
          <p:nvPr/>
        </p:nvSpPr>
        <p:spPr>
          <a:xfrm>
            <a:off x="9060000" y="2920000"/>
            <a:ext cx="31020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263238"/>
                </a:solidFill>
                <a:latin typeface="Calibri"/>
              </a:rPr>
              <a:t>Top 3 Students per year</a:t>
            </a:r>
          </a:p>
        </p:txBody>
      </p:sp>
      <p:sp>
        <p:nvSpPr>
          <p:cNvPr id="46" name="r46"/>
          <p:cNvSpPr/>
          <p:nvPr/>
        </p:nvSpPr>
        <p:spPr>
          <a:xfrm>
            <a:off x="0" y="3980000"/>
            <a:ext cx="7100000" cy="1050000"/>
          </a:xfrm>
          <a:prstGeom prst="rect">
            <a:avLst/>
          </a:prstGeom>
          <a:solidFill>
            <a:srgbClr val="F9A825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7" name="t47"/>
          <p:cNvSpPr txBox="1"/>
          <p:nvPr/>
        </p:nvSpPr>
        <p:spPr>
          <a:xfrm>
            <a:off x="120000" y="4060000"/>
            <a:ext cx="6900000" cy="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00" tIns="80000" rIns="150000" bIns="800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Track 3: Gold Belt | Entrepreneurship</a:t>
            </a:r>
          </a:p>
        </p:txBody>
      </p:sp>
      <p:sp>
        <p:nvSpPr>
          <p:cNvPr id="48" name="r48"/>
          <p:cNvSpPr/>
          <p:nvPr/>
        </p:nvSpPr>
        <p:spPr>
          <a:xfrm>
            <a:off x="7120000" y="3980000"/>
            <a:ext cx="1900000" cy="105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9" name="t49"/>
          <p:cNvSpPr txBox="1"/>
          <p:nvPr/>
        </p:nvSpPr>
        <p:spPr>
          <a:xfrm>
            <a:off x="7130000" y="4060000"/>
            <a:ext cx="1880000" cy="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80000" rIns="80000" bIns="8000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💻 No Cost MacBook Neo</a:t>
            </a:r>
          </a:p>
        </p:txBody>
      </p:sp>
      <p:sp>
        <p:nvSpPr>
          <p:cNvPr id="50" name="r50"/>
          <p:cNvSpPr/>
          <p:nvPr/>
        </p:nvSpPr>
        <p:spPr>
          <a:xfrm>
            <a:off x="9030000" y="3980000"/>
            <a:ext cx="3162000" cy="1050000"/>
          </a:xfrm>
          <a:prstGeom prst="rect">
            <a:avLst/>
          </a:prstGeom>
          <a:solidFill>
            <a:srgbClr val="FFFFFF"/>
          </a:solidFill>
          <a:ln w="9525">
            <a:solidFill>
              <a:srgbClr val="F9A825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1" name="t51"/>
          <p:cNvSpPr txBox="1"/>
          <p:nvPr/>
        </p:nvSpPr>
        <p:spPr>
          <a:xfrm>
            <a:off x="9060000" y="4040000"/>
            <a:ext cx="31020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263238"/>
                </a:solidFill>
                <a:latin typeface="Calibri"/>
              </a:rPr>
              <a:t>MacBook Neo given for use and to be returned.</a:t>
            </a:r>
          </a:p>
        </p:txBody>
      </p:sp>
      <p:sp>
        <p:nvSpPr>
          <p:cNvPr id="54" name="r54"/>
          <p:cNvSpPr/>
          <p:nvPr/>
        </p:nvSpPr>
        <p:spPr>
          <a:xfrm>
            <a:off x="0" y="5100000"/>
            <a:ext cx="7100000" cy="1050000"/>
          </a:xfrm>
          <a:prstGeom prst="rect">
            <a:avLst/>
          </a:prstGeom>
          <a:solidFill>
            <a:srgbClr val="6A1B9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5" name="t55"/>
          <p:cNvSpPr txBox="1"/>
          <p:nvPr/>
        </p:nvSpPr>
        <p:spPr>
          <a:xfrm>
            <a:off x="120000" y="5180000"/>
            <a:ext cx="6900000" cy="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00" tIns="80000" rIns="150000" bIns="8000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Track 4: Language &amp; Global Communication (Multilingual Proficiency)</a:t>
            </a:r>
          </a:p>
        </p:txBody>
      </p:sp>
      <p:sp>
        <p:nvSpPr>
          <p:cNvPr id="56" name="r56"/>
          <p:cNvSpPr/>
          <p:nvPr/>
        </p:nvSpPr>
        <p:spPr>
          <a:xfrm>
            <a:off x="7120000" y="5100000"/>
            <a:ext cx="1900000" cy="105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7" name="t57"/>
          <p:cNvSpPr txBox="1"/>
          <p:nvPr/>
        </p:nvSpPr>
        <p:spPr>
          <a:xfrm>
            <a:off x="7130000" y="5180000"/>
            <a:ext cx="1880000" cy="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80000" rIns="80000" bIns="80000" anchor="ctr" anchorCtr="0">
            <a:normAutofit lnSpcReduction="1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📱 Free iPhone</a:t>
            </a:r>
          </a:p>
        </p:txBody>
      </p:sp>
      <p:sp>
        <p:nvSpPr>
          <p:cNvPr id="58" name="r58"/>
          <p:cNvSpPr/>
          <p:nvPr/>
        </p:nvSpPr>
        <p:spPr>
          <a:xfrm>
            <a:off x="9030000" y="5100000"/>
            <a:ext cx="3162000" cy="1050000"/>
          </a:xfrm>
          <a:prstGeom prst="rect">
            <a:avLst/>
          </a:prstGeom>
          <a:solidFill>
            <a:srgbClr val="FFFFFF"/>
          </a:solidFill>
          <a:ln w="9525">
            <a:solidFill>
              <a:srgbClr val="6A1B9A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9" name="t59"/>
          <p:cNvSpPr txBox="1"/>
          <p:nvPr/>
        </p:nvSpPr>
        <p:spPr>
          <a:xfrm>
            <a:off x="9060000" y="5160000"/>
            <a:ext cx="31020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263238"/>
                </a:solidFill>
                <a:latin typeface="Calibri"/>
              </a:rPr>
              <a:t>Top 3 Students per year</a:t>
            </a:r>
          </a:p>
        </p:txBody>
      </p:sp>
      <p:pic>
        <p:nvPicPr>
          <p:cNvPr id="9900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659" y="63201"/>
            <a:ext cx="757979" cy="7387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20"/>
          <p:cNvSpPr/>
          <p:nvPr/>
        </p:nvSpPr>
        <p:spPr>
          <a:xfrm>
            <a:off x="0" y="270164"/>
            <a:ext cx="12192000" cy="68580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" name="hbg"/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" name="htitle"/>
          <p:cNvSpPr txBox="1">
            <a:spLocks noGrp="1"/>
          </p:cNvSpPr>
          <p:nvPr>
            <p:ph type="title"/>
          </p:nvPr>
        </p:nvSpPr>
        <p:spPr>
          <a:xfrm>
            <a:off x="0" y="50000"/>
            <a:ext cx="10505445" cy="1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lang="en-US" sz="3600" b="1" dirty="0">
                <a:solidFill>
                  <a:srgbClr val="FFFFFF"/>
                </a:solidFill>
                <a:latin typeface="Calibri"/>
              </a:rPr>
              <a:t>FREE Courses | Available Starting July 2026</a:t>
            </a:r>
          </a:p>
        </p:txBody>
      </p:sp>
      <p:sp>
        <p:nvSpPr>
          <p:cNvPr id="9902" name="r9902"/>
          <p:cNvSpPr/>
          <p:nvPr/>
        </p:nvSpPr>
        <p:spPr>
          <a:xfrm>
            <a:off x="0" y="1620000"/>
            <a:ext cx="228600" cy="4883917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r9901"/>
          <p:cNvSpPr/>
          <p:nvPr/>
        </p:nvSpPr>
        <p:spPr>
          <a:xfrm>
            <a:off x="0" y="6503917"/>
            <a:ext cx="12192000" cy="354083"/>
          </a:xfrm>
          <a:prstGeom prst="rect">
            <a:avLst/>
          </a:prstGeom>
          <a:solidFill>
            <a:srgbClr val="F15A2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0" name="r30"/>
          <p:cNvSpPr/>
          <p:nvPr/>
        </p:nvSpPr>
        <p:spPr>
          <a:xfrm>
            <a:off x="380000" y="1900000"/>
            <a:ext cx="11432000" cy="5000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1" name="t31"/>
          <p:cNvSpPr txBox="1"/>
          <p:nvPr/>
        </p:nvSpPr>
        <p:spPr>
          <a:xfrm>
            <a:off x="440000" y="1920000"/>
            <a:ext cx="11300000" cy="4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sz="2400" b="1" dirty="0">
                <a:solidFill>
                  <a:srgbClr val="FFFFFF"/>
                </a:solidFill>
                <a:latin typeface="Calibri"/>
              </a:rPr>
              <a:t>Course Overview: GEN-HS205 – Sustainability Career Options</a:t>
            </a:r>
          </a:p>
        </p:txBody>
      </p:sp>
      <p:sp>
        <p:nvSpPr>
          <p:cNvPr id="40" name="r40"/>
          <p:cNvSpPr/>
          <p:nvPr/>
        </p:nvSpPr>
        <p:spPr>
          <a:xfrm>
            <a:off x="380000" y="2550000"/>
            <a:ext cx="3650000" cy="4800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1" name="t41"/>
          <p:cNvSpPr txBox="1"/>
          <p:nvPr/>
        </p:nvSpPr>
        <p:spPr>
          <a:xfrm>
            <a:off x="440000" y="2590000"/>
            <a:ext cx="35300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200" b="1" dirty="0">
                <a:solidFill>
                  <a:srgbClr val="FFFFFF"/>
                </a:solidFill>
                <a:latin typeface="Calibri"/>
              </a:rPr>
              <a:t>What is it?</a:t>
            </a:r>
          </a:p>
        </p:txBody>
      </p:sp>
      <p:sp>
        <p:nvSpPr>
          <p:cNvPr id="42" name="r42"/>
          <p:cNvSpPr/>
          <p:nvPr/>
        </p:nvSpPr>
        <p:spPr>
          <a:xfrm>
            <a:off x="380000" y="3030000"/>
            <a:ext cx="3650000" cy="3350018"/>
          </a:xfrm>
          <a:prstGeom prst="rect">
            <a:avLst/>
          </a:prstGeom>
          <a:solidFill>
            <a:srgbClr val="E8F5E9"/>
          </a:solidFill>
          <a:ln w="19050">
            <a:solidFill>
              <a:srgbClr val="2E7D32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43" name="t43"/>
          <p:cNvSpPr txBox="1"/>
          <p:nvPr/>
        </p:nvSpPr>
        <p:spPr>
          <a:xfrm>
            <a:off x="380000" y="3089999"/>
            <a:ext cx="3570000" cy="3143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263238"/>
              </a:buClr>
              <a:buSzPts val="1700"/>
              <a:buNone/>
            </a:pPr>
            <a:r>
              <a:rPr lang="en-US" sz="2600" dirty="0">
                <a:solidFill>
                  <a:srgbClr val="263238"/>
                </a:solidFill>
                <a:latin typeface="Calibri"/>
              </a:rPr>
              <a:t>GEN-HS205: Sustainability Career Options is an interdisciplinary course designed to help students explore emerging career pathways in sustainability, environmental responsibility, and green innovation. The course bridges theory with real-world application, enabling learners to understand how sustainability is shaping industries, policies, and future job markets across the globe</a:t>
            </a:r>
            <a:r>
              <a:rPr lang="en-US" sz="1700" dirty="0">
                <a:solidFill>
                  <a:srgbClr val="263238"/>
                </a:solidFill>
                <a:latin typeface="Calibri"/>
              </a:rPr>
              <a:t>.</a:t>
            </a:r>
          </a:p>
        </p:txBody>
      </p:sp>
      <p:sp>
        <p:nvSpPr>
          <p:cNvPr id="45" name="r45"/>
          <p:cNvSpPr/>
          <p:nvPr/>
        </p:nvSpPr>
        <p:spPr>
          <a:xfrm>
            <a:off x="4158000" y="2550000"/>
            <a:ext cx="3650000" cy="480000"/>
          </a:xfrm>
          <a:prstGeom prst="rect">
            <a:avLst/>
          </a:prstGeom>
          <a:solidFill>
            <a:srgbClr val="00695C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6" name="t46"/>
          <p:cNvSpPr txBox="1"/>
          <p:nvPr/>
        </p:nvSpPr>
        <p:spPr>
          <a:xfrm>
            <a:off x="4218000" y="2590000"/>
            <a:ext cx="35300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200" b="1" dirty="0">
                <a:solidFill>
                  <a:srgbClr val="FFFFFF"/>
                </a:solidFill>
                <a:latin typeface="Calibri"/>
              </a:rPr>
              <a:t>Who benefits?</a:t>
            </a:r>
          </a:p>
        </p:txBody>
      </p:sp>
      <p:sp>
        <p:nvSpPr>
          <p:cNvPr id="47" name="r47"/>
          <p:cNvSpPr/>
          <p:nvPr/>
        </p:nvSpPr>
        <p:spPr>
          <a:xfrm>
            <a:off x="4158000" y="3029999"/>
            <a:ext cx="3698000" cy="3350017"/>
          </a:xfrm>
          <a:prstGeom prst="rect">
            <a:avLst/>
          </a:prstGeom>
          <a:solidFill>
            <a:srgbClr val="E0F2F1"/>
          </a:solidFill>
          <a:ln w="19050">
            <a:solidFill>
              <a:srgbClr val="00695C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48" name="t48"/>
          <p:cNvSpPr txBox="1"/>
          <p:nvPr/>
        </p:nvSpPr>
        <p:spPr>
          <a:xfrm>
            <a:off x="4238000" y="3089999"/>
            <a:ext cx="3490000" cy="295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263238"/>
              </a:buClr>
              <a:buSzPts val="1700"/>
              <a:buNone/>
            </a:pPr>
            <a:r>
              <a:rPr lang="en-US" sz="1800" dirty="0">
                <a:solidFill>
                  <a:srgbClr val="263238"/>
                </a:solidFill>
                <a:latin typeface="Calibri"/>
              </a:rPr>
              <a:t>The course highlights evolving roles within corporate, government, and non-profit ecosystems that are driving sustainability transformation. Learners gain clarity on skill requirements, professional opportunities, and future growth trends in sustainability-focused careers.</a:t>
            </a:r>
          </a:p>
        </p:txBody>
      </p:sp>
      <p:sp>
        <p:nvSpPr>
          <p:cNvPr id="50" name="r50"/>
          <p:cNvSpPr/>
          <p:nvPr/>
        </p:nvSpPr>
        <p:spPr>
          <a:xfrm>
            <a:off x="7936000" y="2550000"/>
            <a:ext cx="3650000" cy="4800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1" name="t51"/>
          <p:cNvSpPr txBox="1"/>
          <p:nvPr/>
        </p:nvSpPr>
        <p:spPr>
          <a:xfrm>
            <a:off x="7996000" y="2590000"/>
            <a:ext cx="35300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200" b="1" dirty="0">
                <a:solidFill>
                  <a:srgbClr val="FFFFFF"/>
                </a:solidFill>
                <a:latin typeface="Calibri"/>
              </a:rPr>
              <a:t>What you gain?</a:t>
            </a:r>
          </a:p>
        </p:txBody>
      </p:sp>
      <p:sp>
        <p:nvSpPr>
          <p:cNvPr id="52" name="r52"/>
          <p:cNvSpPr/>
          <p:nvPr/>
        </p:nvSpPr>
        <p:spPr>
          <a:xfrm>
            <a:off x="7936000" y="3030000"/>
            <a:ext cx="3650000" cy="3350016"/>
          </a:xfrm>
          <a:prstGeom prst="rect">
            <a:avLst/>
          </a:prstGeom>
          <a:solidFill>
            <a:srgbClr val="E3F2FD"/>
          </a:solidFill>
          <a:ln w="19050">
            <a:solidFill>
              <a:srgbClr val="1565C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3" name="t53"/>
          <p:cNvSpPr txBox="1"/>
          <p:nvPr/>
        </p:nvSpPr>
        <p:spPr>
          <a:xfrm>
            <a:off x="8016000" y="3090000"/>
            <a:ext cx="3490000" cy="2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263238"/>
              </a:buClr>
              <a:buSzPts val="1700"/>
              <a:buNone/>
            </a:pPr>
            <a:r>
              <a:rPr lang="en-US" sz="1800" dirty="0">
                <a:solidFill>
                  <a:srgbClr val="263238"/>
                </a:solidFill>
                <a:latin typeface="Calibri"/>
              </a:rPr>
              <a:t>By the end of the course, students will be equipped with a clear understanding of sustainability-driven professions and a practical roadmap to pursue meaningful careers that contribute to environmental and social well-being.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C9695357-B2FE-51EA-0D0D-9EB958556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456" y="-16439"/>
            <a:ext cx="1684533" cy="164172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1" name="r21"/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r9901"/>
          <p:cNvSpPr/>
          <p:nvPr/>
        </p:nvSpPr>
        <p:spPr>
          <a:xfrm>
            <a:off x="0" y="6503917"/>
            <a:ext cx="12192000" cy="354083"/>
          </a:xfrm>
          <a:prstGeom prst="rect">
            <a:avLst/>
          </a:prstGeom>
          <a:solidFill>
            <a:srgbClr val="F15A2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r9902"/>
          <p:cNvSpPr/>
          <p:nvPr/>
        </p:nvSpPr>
        <p:spPr>
          <a:xfrm>
            <a:off x="0" y="1620000"/>
            <a:ext cx="228600" cy="4883917"/>
          </a:xfrm>
          <a:prstGeom prst="rect">
            <a:avLst/>
          </a:prstGeom>
          <a:solidFill>
            <a:srgbClr val="00695C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" name="htitle"/>
          <p:cNvSpPr txBox="1">
            <a:spLocks noGrp="1"/>
          </p:cNvSpPr>
          <p:nvPr>
            <p:ph type="title"/>
          </p:nvPr>
        </p:nvSpPr>
        <p:spPr>
          <a:xfrm>
            <a:off x="0" y="30000"/>
            <a:ext cx="10505445" cy="15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Calibri"/>
              </a:rPr>
              <a:t>Future FREE Courses | Technology Career Options</a:t>
            </a:r>
          </a:p>
        </p:txBody>
      </p:sp>
      <p:sp>
        <p:nvSpPr>
          <p:cNvPr id="30" name="r30"/>
          <p:cNvSpPr/>
          <p:nvPr/>
        </p:nvSpPr>
        <p:spPr>
          <a:xfrm>
            <a:off x="200000" y="1760000"/>
            <a:ext cx="3780000" cy="1030000"/>
          </a:xfrm>
          <a:prstGeom prst="rect">
            <a:avLst/>
          </a:prstGeom>
          <a:solidFill>
            <a:srgbClr val="FFFFFF"/>
          </a:solidFill>
          <a:ln w="9525">
            <a:solidFill>
              <a:srgbClr val="1565C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1" name="r31"/>
          <p:cNvSpPr/>
          <p:nvPr/>
        </p:nvSpPr>
        <p:spPr>
          <a:xfrm>
            <a:off x="200000" y="1760000"/>
            <a:ext cx="250000" cy="10300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2" name="t32"/>
          <p:cNvSpPr txBox="1"/>
          <p:nvPr/>
        </p:nvSpPr>
        <p:spPr>
          <a:xfrm>
            <a:off x="500000" y="1820000"/>
            <a:ext cx="3400000" cy="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1565C0"/>
                </a:solidFill>
                <a:latin typeface="Calibri"/>
              </a:rPr>
              <a:t>GEN-HS201</a:t>
            </a:r>
          </a:p>
          <a:p>
            <a:pPr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Technology Career Options</a:t>
            </a:r>
          </a:p>
        </p:txBody>
      </p:sp>
      <p:sp>
        <p:nvSpPr>
          <p:cNvPr id="38" name="r38"/>
          <p:cNvSpPr/>
          <p:nvPr/>
        </p:nvSpPr>
        <p:spPr>
          <a:xfrm>
            <a:off x="200000" y="2860000"/>
            <a:ext cx="3780000" cy="103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695C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9" name="r39"/>
          <p:cNvSpPr/>
          <p:nvPr/>
        </p:nvSpPr>
        <p:spPr>
          <a:xfrm>
            <a:off x="200000" y="2860000"/>
            <a:ext cx="250000" cy="1030000"/>
          </a:xfrm>
          <a:prstGeom prst="rect">
            <a:avLst/>
          </a:prstGeom>
          <a:solidFill>
            <a:srgbClr val="00695C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0" name="t40"/>
          <p:cNvSpPr txBox="1"/>
          <p:nvPr/>
        </p:nvSpPr>
        <p:spPr>
          <a:xfrm>
            <a:off x="500000" y="2920000"/>
            <a:ext cx="3400000" cy="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0695C"/>
                </a:solidFill>
                <a:latin typeface="Calibri"/>
              </a:rPr>
              <a:t>GEN-HS202</a:t>
            </a:r>
          </a:p>
          <a:p>
            <a:pPr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Semiconductor Career Options</a:t>
            </a:r>
          </a:p>
        </p:txBody>
      </p:sp>
      <p:sp>
        <p:nvSpPr>
          <p:cNvPr id="46" name="r46"/>
          <p:cNvSpPr/>
          <p:nvPr/>
        </p:nvSpPr>
        <p:spPr>
          <a:xfrm>
            <a:off x="200000" y="3960000"/>
            <a:ext cx="3780000" cy="1030000"/>
          </a:xfrm>
          <a:prstGeom prst="rect">
            <a:avLst/>
          </a:prstGeom>
          <a:solidFill>
            <a:srgbClr val="FFFFFF"/>
          </a:solidFill>
          <a:ln w="9525">
            <a:solidFill>
              <a:srgbClr val="1A237E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47" name="r47"/>
          <p:cNvSpPr/>
          <p:nvPr/>
        </p:nvSpPr>
        <p:spPr>
          <a:xfrm>
            <a:off x="200000" y="3960000"/>
            <a:ext cx="250000" cy="103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8" name="t48"/>
          <p:cNvSpPr txBox="1"/>
          <p:nvPr/>
        </p:nvSpPr>
        <p:spPr>
          <a:xfrm>
            <a:off x="500000" y="4020000"/>
            <a:ext cx="3400000" cy="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1A237E"/>
                </a:solidFill>
                <a:latin typeface="Calibri"/>
              </a:rPr>
              <a:t>GEN-HS203</a:t>
            </a:r>
          </a:p>
          <a:p>
            <a:pPr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Artificial Intelligence Career Options</a:t>
            </a:r>
          </a:p>
        </p:txBody>
      </p:sp>
      <p:sp>
        <p:nvSpPr>
          <p:cNvPr id="54" name="r54"/>
          <p:cNvSpPr/>
          <p:nvPr/>
        </p:nvSpPr>
        <p:spPr>
          <a:xfrm>
            <a:off x="200000" y="5060000"/>
            <a:ext cx="3780000" cy="1030000"/>
          </a:xfrm>
          <a:prstGeom prst="rect">
            <a:avLst/>
          </a:prstGeom>
          <a:solidFill>
            <a:srgbClr val="FFFFFF"/>
          </a:solidFill>
          <a:ln w="9525">
            <a:solidFill>
              <a:srgbClr val="6A1B9A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5" name="r55"/>
          <p:cNvSpPr/>
          <p:nvPr/>
        </p:nvSpPr>
        <p:spPr>
          <a:xfrm>
            <a:off x="200000" y="5060000"/>
            <a:ext cx="250000" cy="1030000"/>
          </a:xfrm>
          <a:prstGeom prst="rect">
            <a:avLst/>
          </a:prstGeom>
          <a:solidFill>
            <a:srgbClr val="6A1B9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6" name="t56"/>
          <p:cNvSpPr txBox="1"/>
          <p:nvPr/>
        </p:nvSpPr>
        <p:spPr>
          <a:xfrm>
            <a:off x="500000" y="5120000"/>
            <a:ext cx="3400000" cy="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6A1B9A"/>
                </a:solidFill>
                <a:latin typeface="Calibri"/>
              </a:rPr>
              <a:t>GEN-HS204</a:t>
            </a:r>
          </a:p>
          <a:p>
            <a:pPr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Quantum Physics Career Options</a:t>
            </a:r>
          </a:p>
        </p:txBody>
      </p:sp>
      <p:sp>
        <p:nvSpPr>
          <p:cNvPr id="70" name="r70"/>
          <p:cNvSpPr/>
          <p:nvPr/>
        </p:nvSpPr>
        <p:spPr>
          <a:xfrm>
            <a:off x="4100000" y="1760000"/>
            <a:ext cx="3780000" cy="1030000"/>
          </a:xfrm>
          <a:prstGeom prst="rect">
            <a:avLst/>
          </a:prstGeom>
          <a:solidFill>
            <a:srgbClr val="FFFFFF"/>
          </a:solidFill>
          <a:ln w="9525">
            <a:solidFill>
              <a:srgbClr val="2E7D32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71" name="r71"/>
          <p:cNvSpPr/>
          <p:nvPr/>
        </p:nvSpPr>
        <p:spPr>
          <a:xfrm>
            <a:off x="4100000" y="1760000"/>
            <a:ext cx="250000" cy="10300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2" name="t72"/>
          <p:cNvSpPr txBox="1"/>
          <p:nvPr/>
        </p:nvSpPr>
        <p:spPr>
          <a:xfrm>
            <a:off x="4400000" y="1820000"/>
            <a:ext cx="3400000" cy="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2E7D32"/>
                </a:solidFill>
                <a:latin typeface="Calibri"/>
              </a:rPr>
              <a:t>GEN-HS206</a:t>
            </a:r>
          </a:p>
          <a:p>
            <a:pPr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Innovation Career Options</a:t>
            </a:r>
          </a:p>
        </p:txBody>
      </p:sp>
      <p:sp>
        <p:nvSpPr>
          <p:cNvPr id="78" name="r78"/>
          <p:cNvSpPr/>
          <p:nvPr/>
        </p:nvSpPr>
        <p:spPr>
          <a:xfrm>
            <a:off x="4100000" y="2860000"/>
            <a:ext cx="3780000" cy="1030000"/>
          </a:xfrm>
          <a:prstGeom prst="rect">
            <a:avLst/>
          </a:prstGeom>
          <a:solidFill>
            <a:srgbClr val="FFFFFF"/>
          </a:solidFill>
          <a:ln w="9525">
            <a:solidFill>
              <a:srgbClr val="546E7A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79" name="r79"/>
          <p:cNvSpPr/>
          <p:nvPr/>
        </p:nvSpPr>
        <p:spPr>
          <a:xfrm>
            <a:off x="4100000" y="2860000"/>
            <a:ext cx="250000" cy="1030000"/>
          </a:xfrm>
          <a:prstGeom prst="rect">
            <a:avLst/>
          </a:prstGeom>
          <a:solidFill>
            <a:srgbClr val="546E7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0" name="t80"/>
          <p:cNvSpPr txBox="1"/>
          <p:nvPr/>
        </p:nvSpPr>
        <p:spPr>
          <a:xfrm>
            <a:off x="4400000" y="2920000"/>
            <a:ext cx="3400000" cy="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46E7A"/>
                </a:solidFill>
                <a:latin typeface="Calibri"/>
              </a:rPr>
              <a:t>GEN-HS207</a:t>
            </a:r>
          </a:p>
          <a:p>
            <a:pPr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Datacenters Career Options</a:t>
            </a:r>
          </a:p>
        </p:txBody>
      </p:sp>
      <p:sp>
        <p:nvSpPr>
          <p:cNvPr id="86" name="r86"/>
          <p:cNvSpPr/>
          <p:nvPr/>
        </p:nvSpPr>
        <p:spPr>
          <a:xfrm>
            <a:off x="4100000" y="3960000"/>
            <a:ext cx="3780000" cy="1030000"/>
          </a:xfrm>
          <a:prstGeom prst="rect">
            <a:avLst/>
          </a:prstGeom>
          <a:solidFill>
            <a:srgbClr val="FFFFFF"/>
          </a:solidFill>
          <a:ln w="9525">
            <a:solidFill>
              <a:srgbClr val="F15A29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87" name="r87"/>
          <p:cNvSpPr/>
          <p:nvPr/>
        </p:nvSpPr>
        <p:spPr>
          <a:xfrm>
            <a:off x="4100000" y="3960000"/>
            <a:ext cx="250000" cy="1030000"/>
          </a:xfrm>
          <a:prstGeom prst="rect">
            <a:avLst/>
          </a:prstGeom>
          <a:solidFill>
            <a:srgbClr val="F15A2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8" name="t88"/>
          <p:cNvSpPr txBox="1"/>
          <p:nvPr/>
        </p:nvSpPr>
        <p:spPr>
          <a:xfrm>
            <a:off x="4400000" y="4020000"/>
            <a:ext cx="3400000" cy="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15A29"/>
                </a:solidFill>
                <a:latin typeface="Calibri"/>
              </a:rPr>
              <a:t>GEN-HS208</a:t>
            </a:r>
          </a:p>
          <a:p>
            <a:pPr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Program Manager Career Options</a:t>
            </a:r>
          </a:p>
        </p:txBody>
      </p:sp>
      <p:sp>
        <p:nvSpPr>
          <p:cNvPr id="94" name="r94"/>
          <p:cNvSpPr/>
          <p:nvPr/>
        </p:nvSpPr>
        <p:spPr>
          <a:xfrm>
            <a:off x="4100000" y="5060000"/>
            <a:ext cx="3780000" cy="1030000"/>
          </a:xfrm>
          <a:prstGeom prst="rect">
            <a:avLst/>
          </a:prstGeom>
          <a:solidFill>
            <a:srgbClr val="FFFFFF"/>
          </a:solidFill>
          <a:ln w="9525">
            <a:solidFill>
              <a:srgbClr val="F9A825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95" name="r95"/>
          <p:cNvSpPr/>
          <p:nvPr/>
        </p:nvSpPr>
        <p:spPr>
          <a:xfrm>
            <a:off x="4100000" y="5060000"/>
            <a:ext cx="250000" cy="1030000"/>
          </a:xfrm>
          <a:prstGeom prst="rect">
            <a:avLst/>
          </a:prstGeom>
          <a:solidFill>
            <a:srgbClr val="F9A825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6" name="t96"/>
          <p:cNvSpPr txBox="1"/>
          <p:nvPr/>
        </p:nvSpPr>
        <p:spPr>
          <a:xfrm>
            <a:off x="4400000" y="5120000"/>
            <a:ext cx="3400000" cy="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9A825"/>
                </a:solidFill>
                <a:latin typeface="Calibri"/>
              </a:rPr>
              <a:t>GEN-HS209</a:t>
            </a:r>
          </a:p>
          <a:p>
            <a:pPr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Liberal Arts Career Options</a:t>
            </a:r>
          </a:p>
        </p:txBody>
      </p:sp>
      <p:sp>
        <p:nvSpPr>
          <p:cNvPr id="110" name="r110"/>
          <p:cNvSpPr/>
          <p:nvPr/>
        </p:nvSpPr>
        <p:spPr>
          <a:xfrm>
            <a:off x="8000000" y="1760000"/>
            <a:ext cx="3780000" cy="1030000"/>
          </a:xfrm>
          <a:prstGeom prst="rect">
            <a:avLst/>
          </a:prstGeom>
          <a:solidFill>
            <a:srgbClr val="FFFFFF"/>
          </a:solidFill>
          <a:ln w="9525">
            <a:solidFill>
              <a:srgbClr val="C62828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11" name="r111"/>
          <p:cNvSpPr/>
          <p:nvPr/>
        </p:nvSpPr>
        <p:spPr>
          <a:xfrm>
            <a:off x="8000000" y="1760000"/>
            <a:ext cx="250000" cy="1030000"/>
          </a:xfrm>
          <a:prstGeom prst="rect">
            <a:avLst/>
          </a:prstGeom>
          <a:solidFill>
            <a:srgbClr val="C62828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2" name="t112"/>
          <p:cNvSpPr txBox="1"/>
          <p:nvPr/>
        </p:nvSpPr>
        <p:spPr>
          <a:xfrm>
            <a:off x="8300000" y="1820000"/>
            <a:ext cx="3400000" cy="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C62828"/>
                </a:solidFill>
                <a:latin typeface="Calibri"/>
              </a:rPr>
              <a:t>GEN-HS210</a:t>
            </a:r>
          </a:p>
          <a:p>
            <a:pPr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Theater Career Options</a:t>
            </a:r>
          </a:p>
        </p:txBody>
      </p:sp>
      <p:sp>
        <p:nvSpPr>
          <p:cNvPr id="118" name="r118"/>
          <p:cNvSpPr/>
          <p:nvPr/>
        </p:nvSpPr>
        <p:spPr>
          <a:xfrm>
            <a:off x="8000000" y="2860000"/>
            <a:ext cx="3780000" cy="1030000"/>
          </a:xfrm>
          <a:prstGeom prst="rect">
            <a:avLst/>
          </a:prstGeom>
          <a:solidFill>
            <a:srgbClr val="FFFFFF"/>
          </a:solidFill>
          <a:ln w="9525">
            <a:solidFill>
              <a:srgbClr val="AD1457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19" name="r119"/>
          <p:cNvSpPr/>
          <p:nvPr/>
        </p:nvSpPr>
        <p:spPr>
          <a:xfrm>
            <a:off x="8000000" y="2860000"/>
            <a:ext cx="250000" cy="1030000"/>
          </a:xfrm>
          <a:prstGeom prst="rect">
            <a:avLst/>
          </a:prstGeom>
          <a:solidFill>
            <a:srgbClr val="AD1457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20" name="t120"/>
          <p:cNvSpPr txBox="1"/>
          <p:nvPr/>
        </p:nvSpPr>
        <p:spPr>
          <a:xfrm>
            <a:off x="8300000" y="2920000"/>
            <a:ext cx="3400000" cy="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60000" rIns="80000" bIns="600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AD1457"/>
                </a:solidFill>
                <a:latin typeface="Calibri"/>
              </a:rPr>
              <a:t>GEN-HS2011</a:t>
            </a:r>
          </a:p>
          <a:p>
            <a:pPr algn="l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Music Career Options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A984C628-275D-CD9C-DD8D-38E0A7DAF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446" y="-16439"/>
            <a:ext cx="1685544" cy="16427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-15641" y="-10274"/>
            <a:ext cx="9926237" cy="1759917"/>
          </a:xfrm>
          <a:prstGeom prst="rect">
            <a:avLst/>
          </a:prstGeom>
          <a:solidFill>
            <a:srgbClr val="3F3F3F"/>
          </a:solidFill>
          <a:ln w="127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0" y="1770194"/>
            <a:ext cx="3849624" cy="50980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3811793" y="1759919"/>
            <a:ext cx="8380206" cy="5098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3849624" y="1770192"/>
            <a:ext cx="832673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Chief of Staff – </a:t>
            </a:r>
            <a:r>
              <a:rPr lang="en-US" sz="1800" b="1" dirty="0" err="1">
                <a:solidFill>
                  <a:schemeClr val="bg1"/>
                </a:solidFill>
              </a:rPr>
              <a:t>PurePlanet</a:t>
            </a:r>
            <a:r>
              <a:rPr lang="en-US" sz="1800" b="1" dirty="0">
                <a:solidFill>
                  <a:schemeClr val="bg1"/>
                </a:solidFill>
              </a:rPr>
              <a:t> Global Ventures LLC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Leads strategic planning, cross-functional execution, stakeholder engagement, and organizational initiatives supporting global business growth and innovation. 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Media &amp; Human Resources Head – Guru Nanak Global Foundation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Oversees media relations, brand communications, talent management, recruitment, and organizational culture across the Foundation’s programs and initiatives. 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Strategic Communications Leader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Drives institutional storytelling, public relations, digital content strategy, and stakeholder communications to enhance organizational visibility and impact. 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People &amp; Culture Champion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Develops HR frameworks, employee engagement programs, leadership support systems, and talent development initiatives aligned with organizational goals. 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Operations &amp; Partnership Facilitator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Coordinates collaborations with educational institutions, corporate partners, media organizations, and community stakeholders to advance mission-driven projects and global outreach.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man Old Style"/>
              <a:buChar char="∙"/>
            </a:pPr>
            <a:endParaRPr sz="1800" dirty="0">
              <a:solidFill>
                <a:schemeClr val="bg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0" y="156806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Calibri"/>
              <a:buNone/>
            </a:pPr>
            <a:r>
              <a:rPr lang="en-US">
                <a:solidFill>
                  <a:srgbClr val="F2F2F2"/>
                </a:solidFill>
              </a:rPr>
              <a:t>Navjot Kaur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199912" y="5652334"/>
            <a:ext cx="341196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Chief of Staff, </a:t>
            </a:r>
            <a:r>
              <a:rPr lang="en-US" sz="18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PurePlanet</a:t>
            </a:r>
            <a:r>
              <a:rPr lang="en-US" sz="1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Global Ventures, LLC and 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Media &amp; HR Head, Guru Nanak Global Foundation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13" name="Google Shape;113;p3" descr="The image depicts a person elegantly dressed in a light, flowing white shalwar kameez with red accents, standing in a room with ornate, intricate patterns on the floor, and decorative lighting featuring large, ornamental lamps.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549" y="1877326"/>
            <a:ext cx="2799933" cy="373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Logo">
            <a:extLst>
              <a:ext uri="{FF2B5EF4-FFF2-40B4-BE49-F238E27FC236}">
                <a16:creationId xmlns:a16="http://schemas.microsoft.com/office/drawing/2014/main" id="{0F6849A6-1339-CB4F-11AC-5DAEA062B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375" y="39281"/>
            <a:ext cx="2183846" cy="171036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CB1A4-FCF5-815A-08BF-9CF46DD1E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87CFE5-1D0A-FC7C-EDD5-267357BF74AB}"/>
              </a:ext>
            </a:extLst>
          </p:cNvPr>
          <p:cNvSpPr/>
          <p:nvPr/>
        </p:nvSpPr>
        <p:spPr>
          <a:xfrm>
            <a:off x="0" y="0"/>
            <a:ext cx="10506456" cy="865121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D4EC8F-47F4-C126-3784-F4A268430DEB}"/>
              </a:ext>
            </a:extLst>
          </p:cNvPr>
          <p:cNvSpPr/>
          <p:nvPr/>
        </p:nvSpPr>
        <p:spPr>
          <a:xfrm>
            <a:off x="0" y="6274864"/>
            <a:ext cx="12192000" cy="583135"/>
          </a:xfrm>
          <a:prstGeom prst="rect">
            <a:avLst/>
          </a:prstGeom>
          <a:solidFill>
            <a:srgbClr val="F15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5F544-53CA-C088-46DD-7CBFCE254CEA}"/>
              </a:ext>
            </a:extLst>
          </p:cNvPr>
          <p:cNvSpPr txBox="1"/>
          <p:nvPr/>
        </p:nvSpPr>
        <p:spPr>
          <a:xfrm>
            <a:off x="10353390" y="642793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© GNDGU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5A3D95D-C062-F82F-C4EB-8F4CFEAE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78" y="163398"/>
            <a:ext cx="10515600" cy="538324"/>
          </a:xfrm>
        </p:spPr>
        <p:txBody>
          <a:bodyPr>
            <a:normAutofit fontScale="90000"/>
          </a:bodyPr>
          <a:lstStyle/>
          <a:p>
            <a:r>
              <a:rPr lang="en-IN" dirty="0" err="1">
                <a:solidFill>
                  <a:schemeClr val="bg1"/>
                </a:solidFill>
              </a:rPr>
              <a:t>PurePlanet</a:t>
            </a:r>
            <a:r>
              <a:rPr lang="en-IN" dirty="0">
                <a:solidFill>
                  <a:schemeClr val="bg1"/>
                </a:solidFill>
              </a:rPr>
              <a:t> Innovation Quest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DD65D6-0847-A060-077E-7A26C1DB31DA}"/>
              </a:ext>
            </a:extLst>
          </p:cNvPr>
          <p:cNvSpPr/>
          <p:nvPr/>
        </p:nvSpPr>
        <p:spPr>
          <a:xfrm>
            <a:off x="258376" y="915427"/>
            <a:ext cx="1560268" cy="363601"/>
          </a:xfrm>
          <a:prstGeom prst="roundRect">
            <a:avLst/>
          </a:prstGeom>
          <a:solidFill>
            <a:srgbClr val="2E7D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RISE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F6BE71E-CA7A-D4F7-66E2-6F5A9A4EC80A}"/>
              </a:ext>
            </a:extLst>
          </p:cNvPr>
          <p:cNvSpPr/>
          <p:nvPr/>
        </p:nvSpPr>
        <p:spPr>
          <a:xfrm>
            <a:off x="1955160" y="915429"/>
            <a:ext cx="8551296" cy="363600"/>
          </a:xfrm>
          <a:prstGeom prst="roundRect">
            <a:avLst/>
          </a:prstGeom>
          <a:solidFill>
            <a:srgbClr val="2E7D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PUREPlanet</a:t>
            </a:r>
            <a:r>
              <a:rPr lang="en-US" sz="2400" dirty="0"/>
              <a:t> Innovation Quest</a:t>
            </a:r>
            <a:endParaRPr lang="en-US" sz="2400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9E15C-2A88-3591-1380-982A17389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34" y="1362067"/>
            <a:ext cx="4676027" cy="5539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D13187-828C-837A-8FE0-1C029DEEF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93" y="1518423"/>
            <a:ext cx="3539320" cy="4424149"/>
          </a:xfrm>
          <a:prstGeom prst="rect">
            <a:avLst/>
          </a:prstGeom>
        </p:spPr>
      </p:pic>
      <p:pic>
        <p:nvPicPr>
          <p:cNvPr id="2" name="Logo">
            <a:extLst>
              <a:ext uri="{FF2B5EF4-FFF2-40B4-BE49-F238E27FC236}">
                <a16:creationId xmlns:a16="http://schemas.microsoft.com/office/drawing/2014/main" id="{E7B177FB-22FA-5690-65DA-B46B966F2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6456" y="-16439"/>
            <a:ext cx="1684533" cy="16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9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8C001-2AE2-9270-DE14-B0C4FC542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75AA18-AB4F-7F5D-2768-A95F4C86199F}"/>
              </a:ext>
            </a:extLst>
          </p:cNvPr>
          <p:cNvSpPr/>
          <p:nvPr/>
        </p:nvSpPr>
        <p:spPr>
          <a:xfrm>
            <a:off x="0" y="0"/>
            <a:ext cx="11153490" cy="865121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7DE05F-D90F-6397-23AD-E1A18A9DA1EA}"/>
              </a:ext>
            </a:extLst>
          </p:cNvPr>
          <p:cNvSpPr/>
          <p:nvPr/>
        </p:nvSpPr>
        <p:spPr>
          <a:xfrm>
            <a:off x="0" y="6274864"/>
            <a:ext cx="12192000" cy="583135"/>
          </a:xfrm>
          <a:prstGeom prst="rect">
            <a:avLst/>
          </a:prstGeom>
          <a:solidFill>
            <a:srgbClr val="F15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B029F-99F3-F672-887D-227556420B10}"/>
              </a:ext>
            </a:extLst>
          </p:cNvPr>
          <p:cNvSpPr txBox="1"/>
          <p:nvPr/>
        </p:nvSpPr>
        <p:spPr>
          <a:xfrm>
            <a:off x="10353390" y="642793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© GNDGU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E63453-522E-ADC9-6022-A89AC601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153490" cy="86512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                               RISE Calendar</a:t>
            </a:r>
          </a:p>
        </p:txBody>
      </p:sp>
      <p:pic>
        <p:nvPicPr>
          <p:cNvPr id="7" name="Picture 6" descr="A screenshot of a school schedule&#10;&#10;Description automatically generated">
            <a:extLst>
              <a:ext uri="{FF2B5EF4-FFF2-40B4-BE49-F238E27FC236}">
                <a16:creationId xmlns:a16="http://schemas.microsoft.com/office/drawing/2014/main" id="{32A8718F-DD3D-6C10-274F-7A016D3E9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0565"/>
            <a:ext cx="12192000" cy="4412742"/>
          </a:xfrm>
          <a:prstGeom prst="rect">
            <a:avLst/>
          </a:prstGeom>
        </p:spPr>
      </p:pic>
      <p:pic>
        <p:nvPicPr>
          <p:cNvPr id="2" name="Logo">
            <a:extLst>
              <a:ext uri="{FF2B5EF4-FFF2-40B4-BE49-F238E27FC236}">
                <a16:creationId xmlns:a16="http://schemas.microsoft.com/office/drawing/2014/main" id="{6A05D6CF-A806-8329-F628-14694A2AF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60" y="-16439"/>
            <a:ext cx="1766829" cy="172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06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EBE5-956B-C58D-898A-6501C0161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DD6019-B614-F04A-0B32-1397FE29BF31}"/>
              </a:ext>
            </a:extLst>
          </p:cNvPr>
          <p:cNvSpPr/>
          <p:nvPr/>
        </p:nvSpPr>
        <p:spPr>
          <a:xfrm>
            <a:off x="0" y="0"/>
            <a:ext cx="11153490" cy="1625288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247C94-266A-108C-47A1-7215D94BC6C6}"/>
              </a:ext>
            </a:extLst>
          </p:cNvPr>
          <p:cNvSpPr/>
          <p:nvPr/>
        </p:nvSpPr>
        <p:spPr>
          <a:xfrm>
            <a:off x="0" y="6274864"/>
            <a:ext cx="12192000" cy="583135"/>
          </a:xfrm>
          <a:prstGeom prst="rect">
            <a:avLst/>
          </a:prstGeom>
          <a:solidFill>
            <a:srgbClr val="F15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A7C9E5-8693-1FED-12D7-3EF984432D84}"/>
              </a:ext>
            </a:extLst>
          </p:cNvPr>
          <p:cNvSpPr txBox="1"/>
          <p:nvPr/>
        </p:nvSpPr>
        <p:spPr>
          <a:xfrm>
            <a:off x="10353390" y="642793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© GNDGU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5473A7-59A2-73D8-698B-F83D6486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90" y="448814"/>
            <a:ext cx="9869577" cy="538324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2" name="Google Shape;287;p16">
            <a:extLst>
              <a:ext uri="{FF2B5EF4-FFF2-40B4-BE49-F238E27FC236}">
                <a16:creationId xmlns:a16="http://schemas.microsoft.com/office/drawing/2014/main" id="{011E149B-74CC-07AD-8C3B-7F8F16EB06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7890" y="178868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Registration on the Learning Management System (LMS)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 will be sent out to all learners by Friday (June 12, 2026) </a:t>
            </a:r>
          </a:p>
          <a:p>
            <a:pPr marL="3429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è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Register on the LMS for online access. </a:t>
            </a:r>
          </a:p>
          <a:p>
            <a:pPr marL="3429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è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WhatsApp RISE Group to be formed</a:t>
            </a:r>
          </a:p>
          <a:p>
            <a:pPr marL="3429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è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Action just FYI that a WhatsApp group for RISE will be formed for communication.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First online class for all learners</a:t>
            </a:r>
          </a:p>
          <a:p>
            <a:pPr marL="3429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è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June 15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2026, 7:00p.m India time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Online &amp; Offline Calendar</a:t>
            </a:r>
          </a:p>
          <a:p>
            <a:pPr marL="3429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è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be published by June 15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20206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b="1" dirty="0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67C0B05-50B9-4942-7A63-4C5E11F4E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467" y="-16439"/>
            <a:ext cx="1684533" cy="16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1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316" name="Google Shape;316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17" name="Google Shape;317;p20" descr="TEXTUR~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90800"/>
            <a:ext cx="12192000" cy="3475037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0"/>
          <p:cNvSpPr/>
          <p:nvPr/>
        </p:nvSpPr>
        <p:spPr>
          <a:xfrm>
            <a:off x="0" y="0"/>
            <a:ext cx="12192000" cy="2895600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0"/>
          <p:cNvSpPr/>
          <p:nvPr/>
        </p:nvSpPr>
        <p:spPr>
          <a:xfrm>
            <a:off x="2906984" y="420290"/>
            <a:ext cx="72378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Guru Nanak Dev Global University</a:t>
            </a:r>
            <a:endParaRPr/>
          </a:p>
        </p:txBody>
      </p:sp>
      <p:pic>
        <p:nvPicPr>
          <p:cNvPr id="320" name="Google Shape;320;p20" descr="A blue and white logo  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503" y="545021"/>
            <a:ext cx="1495952" cy="1457938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0"/>
          <p:cNvSpPr txBox="1"/>
          <p:nvPr/>
        </p:nvSpPr>
        <p:spPr>
          <a:xfrm>
            <a:off x="10359550" y="6357164"/>
            <a:ext cx="1600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GNDGU</a:t>
            </a:r>
            <a:endParaRPr/>
          </a:p>
        </p:txBody>
      </p:sp>
      <p:sp>
        <p:nvSpPr>
          <p:cNvPr id="322" name="Google Shape;322;p20"/>
          <p:cNvSpPr/>
          <p:nvPr/>
        </p:nvSpPr>
        <p:spPr>
          <a:xfrm>
            <a:off x="609600" y="1964229"/>
            <a:ext cx="151608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www.gndgu.com</a:t>
            </a:r>
            <a:endParaRPr/>
          </a:p>
        </p:txBody>
      </p:sp>
      <p:sp>
        <p:nvSpPr>
          <p:cNvPr id="323" name="Google Shape;323;p20"/>
          <p:cNvSpPr/>
          <p:nvPr/>
        </p:nvSpPr>
        <p:spPr>
          <a:xfrm>
            <a:off x="2951855" y="1694924"/>
            <a:ext cx="878399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Join our WhatsApp Community to learn mere about the university activities</a:t>
            </a:r>
            <a:endParaRPr/>
          </a:p>
        </p:txBody>
      </p:sp>
      <p:sp>
        <p:nvSpPr>
          <p:cNvPr id="324" name="Google Shape;324;p20"/>
          <p:cNvSpPr/>
          <p:nvPr/>
        </p:nvSpPr>
        <p:spPr>
          <a:xfrm>
            <a:off x="2995218" y="987334"/>
            <a:ext cx="32871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Flower Mound, Texas, USA</a:t>
            </a:r>
            <a:endParaRPr/>
          </a:p>
        </p:txBody>
      </p:sp>
      <p:sp>
        <p:nvSpPr>
          <p:cNvPr id="325" name="Google Shape;325;p20"/>
          <p:cNvSpPr/>
          <p:nvPr/>
        </p:nvSpPr>
        <p:spPr>
          <a:xfrm>
            <a:off x="5477876" y="4053955"/>
            <a:ext cx="36284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Scan the QR Code and Join the Community. </a:t>
            </a:r>
            <a:endParaRPr/>
          </a:p>
        </p:txBody>
      </p:sp>
      <p:sp>
        <p:nvSpPr>
          <p:cNvPr id="326" name="Google Shape;326;p20"/>
          <p:cNvSpPr/>
          <p:nvPr/>
        </p:nvSpPr>
        <p:spPr>
          <a:xfrm>
            <a:off x="0" y="6019800"/>
            <a:ext cx="12192000" cy="838200"/>
          </a:xfrm>
          <a:prstGeom prst="rect">
            <a:avLst/>
          </a:prstGeom>
          <a:solidFill>
            <a:srgbClr val="F15A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2768" y="2895600"/>
            <a:ext cx="2601290" cy="31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334" name="Google Shape;334;p21"/>
          <p:cNvSpPr/>
          <p:nvPr/>
        </p:nvSpPr>
        <p:spPr>
          <a:xfrm>
            <a:off x="0" y="6019800"/>
            <a:ext cx="12192000" cy="838200"/>
          </a:xfrm>
          <a:prstGeom prst="rect">
            <a:avLst/>
          </a:prstGeom>
          <a:solidFill>
            <a:srgbClr val="F15A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21" descr="TEXTUR~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90800"/>
            <a:ext cx="12192000" cy="3475037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1"/>
          <p:cNvSpPr/>
          <p:nvPr/>
        </p:nvSpPr>
        <p:spPr>
          <a:xfrm>
            <a:off x="0" y="0"/>
            <a:ext cx="12192000" cy="2895600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1"/>
          <p:cNvSpPr/>
          <p:nvPr/>
        </p:nvSpPr>
        <p:spPr>
          <a:xfrm>
            <a:off x="2818750" y="1012380"/>
            <a:ext cx="72378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Guru Nanak Dev Global University</a:t>
            </a:r>
            <a:endParaRPr/>
          </a:p>
        </p:txBody>
      </p:sp>
      <p:pic>
        <p:nvPicPr>
          <p:cNvPr id="338" name="Google Shape;338;p21" descr="A blue and white logo  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503" y="545021"/>
            <a:ext cx="1495952" cy="145793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1"/>
          <p:cNvSpPr txBox="1"/>
          <p:nvPr/>
        </p:nvSpPr>
        <p:spPr>
          <a:xfrm>
            <a:off x="10359550" y="6357164"/>
            <a:ext cx="1600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GNDGU</a:t>
            </a:r>
            <a:endParaRPr/>
          </a:p>
        </p:txBody>
      </p:sp>
      <p:sp>
        <p:nvSpPr>
          <p:cNvPr id="340" name="Google Shape;340;p21"/>
          <p:cNvSpPr/>
          <p:nvPr/>
        </p:nvSpPr>
        <p:spPr>
          <a:xfrm>
            <a:off x="609600" y="1964229"/>
            <a:ext cx="151608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www.gndgu.com</a:t>
            </a:r>
            <a:endParaRPr/>
          </a:p>
        </p:txBody>
      </p:sp>
      <p:sp>
        <p:nvSpPr>
          <p:cNvPr id="341" name="Google Shape;341;p21"/>
          <p:cNvSpPr/>
          <p:nvPr/>
        </p:nvSpPr>
        <p:spPr>
          <a:xfrm>
            <a:off x="609600" y="3296780"/>
            <a:ext cx="19030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Contact:</a:t>
            </a:r>
            <a:endParaRPr/>
          </a:p>
        </p:txBody>
      </p:sp>
      <p:sp>
        <p:nvSpPr>
          <p:cNvPr id="342" name="Google Shape;342;p21"/>
          <p:cNvSpPr/>
          <p:nvPr/>
        </p:nvSpPr>
        <p:spPr>
          <a:xfrm>
            <a:off x="2906984" y="1579424"/>
            <a:ext cx="32871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Flower Mound, Texas, USA</a:t>
            </a:r>
            <a:endParaRPr/>
          </a:p>
        </p:txBody>
      </p:sp>
      <p:sp>
        <p:nvSpPr>
          <p:cNvPr id="343" name="Google Shape;343;p21"/>
          <p:cNvSpPr txBox="1"/>
          <p:nvPr/>
        </p:nvSpPr>
        <p:spPr>
          <a:xfrm>
            <a:off x="661857" y="4399711"/>
            <a:ext cx="11530143" cy="99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Navjot Kaur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 nkaur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@gndgu.com</a:t>
            </a:r>
            <a:endParaRPr dirty="0"/>
          </a:p>
        </p:txBody>
      </p:sp>
      <p:sp>
        <p:nvSpPr>
          <p:cNvPr id="2" name="Google Shape;112;p3">
            <a:extLst>
              <a:ext uri="{FF2B5EF4-FFF2-40B4-BE49-F238E27FC236}">
                <a16:creationId xmlns:a16="http://schemas.microsoft.com/office/drawing/2014/main" id="{D2B4B52D-C9A0-5E7D-31C4-EDF3070512D4}"/>
              </a:ext>
            </a:extLst>
          </p:cNvPr>
          <p:cNvSpPr txBox="1"/>
          <p:nvPr/>
        </p:nvSpPr>
        <p:spPr>
          <a:xfrm>
            <a:off x="7328477" y="4803320"/>
            <a:ext cx="341196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Chief of Staff, </a:t>
            </a:r>
            <a:r>
              <a:rPr lang="en-US" sz="18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PurePlanet</a:t>
            </a:r>
            <a:r>
              <a:rPr lang="en-US" sz="18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Global Ventures, LLC and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Media &amp; HR Head, Guru Nanak Global Foundation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" name="Google Shape;113;p3" descr="The image depicts a person elegantly dressed in a light, flowing white shalwar kameez with red accents, standing in a room with ornate, intricate patterns on the floor, and decorative lighting featuring large, ornamental lamps.  AI-generated content may be incorrect.">
            <a:extLst>
              <a:ext uri="{FF2B5EF4-FFF2-40B4-BE49-F238E27FC236}">
                <a16:creationId xmlns:a16="http://schemas.microsoft.com/office/drawing/2014/main" id="{3A75B554-B659-D79B-5FA7-67CDCCBEA42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0611" y="3007343"/>
            <a:ext cx="1307710" cy="16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1" name="r21"/>
          <p:cNvSpPr/>
          <p:nvPr/>
        </p:nvSpPr>
        <p:spPr>
          <a:xfrm>
            <a:off x="0" y="0"/>
            <a:ext cx="12192000" cy="170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r9901"/>
          <p:cNvSpPr/>
          <p:nvPr/>
        </p:nvSpPr>
        <p:spPr>
          <a:xfrm>
            <a:off x="0" y="6503917"/>
            <a:ext cx="12192000" cy="354083"/>
          </a:xfrm>
          <a:prstGeom prst="rect">
            <a:avLst/>
          </a:prstGeom>
          <a:solidFill>
            <a:srgbClr val="F15A2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" name="htitle"/>
          <p:cNvSpPr txBox="1">
            <a:spLocks noGrp="1"/>
          </p:cNvSpPr>
          <p:nvPr>
            <p:ph type="title"/>
          </p:nvPr>
        </p:nvSpPr>
        <p:spPr>
          <a:xfrm>
            <a:off x="0" y="30000"/>
            <a:ext cx="10021383" cy="1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</a:pPr>
            <a:r>
              <a:rPr lang="en-US" sz="3000" b="1" dirty="0">
                <a:solidFill>
                  <a:srgbClr val="FFFFFF"/>
                </a:solidFill>
                <a:latin typeface="Calibri"/>
              </a:rPr>
              <a:t>RISE PROGRAM: Radical Innovation, Sustainability,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</a:pPr>
            <a:r>
              <a:rPr lang="en-US" sz="3000" b="1" dirty="0">
                <a:solidFill>
                  <a:srgbClr val="FFFFFF"/>
                </a:solidFill>
                <a:latin typeface="Calibri"/>
              </a:rPr>
              <a:t>and Entrepreneurship Program</a:t>
            </a:r>
          </a:p>
          <a:p>
            <a:pPr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F9A825"/>
              </a:buClr>
              <a:buSzPts val="1900"/>
              <a:buNone/>
            </a:pPr>
            <a:r>
              <a:rPr lang="en-US" sz="1900" b="1" i="1" dirty="0">
                <a:solidFill>
                  <a:srgbClr val="F9A825"/>
                </a:solidFill>
                <a:latin typeface="Calibri"/>
              </a:rPr>
              <a:t>Three-Level Belt Certification Pathway (Green – Blue – Gold)</a:t>
            </a:r>
          </a:p>
        </p:txBody>
      </p:sp>
      <p:sp>
        <p:nvSpPr>
          <p:cNvPr id="30" name="r30"/>
          <p:cNvSpPr/>
          <p:nvPr/>
        </p:nvSpPr>
        <p:spPr>
          <a:xfrm>
            <a:off x="380000" y="1830000"/>
            <a:ext cx="11432000" cy="15000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1" name="t31"/>
          <p:cNvSpPr txBox="1"/>
          <p:nvPr/>
        </p:nvSpPr>
        <p:spPr>
          <a:xfrm>
            <a:off x="530000" y="1880000"/>
            <a:ext cx="111300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0000" tIns="100000" rIns="200000" bIns="1000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sz="2400" b="1" dirty="0">
                <a:solidFill>
                  <a:srgbClr val="FFFFFF"/>
                </a:solidFill>
                <a:latin typeface="Calibri"/>
              </a:rPr>
              <a:t>Program Vision</a:t>
            </a:r>
          </a:p>
          <a:p>
            <a:pPr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To empower learners to build a sustainable future through knowledge, creativity, and enterprise,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progressing from understanding (Sustainability) to action (Innovation) to leadership (Entrepreneurship).</a:t>
            </a:r>
          </a:p>
        </p:txBody>
      </p:sp>
      <p:sp>
        <p:nvSpPr>
          <p:cNvPr id="40" name="r40"/>
          <p:cNvSpPr/>
          <p:nvPr/>
        </p:nvSpPr>
        <p:spPr>
          <a:xfrm>
            <a:off x="380000" y="3530000"/>
            <a:ext cx="3600000" cy="26300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1" name="t41"/>
          <p:cNvSpPr txBox="1"/>
          <p:nvPr/>
        </p:nvSpPr>
        <p:spPr>
          <a:xfrm>
            <a:off x="460000" y="3610000"/>
            <a:ext cx="3440000" cy="2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80000" rIns="80000" bIns="8000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2000" b="1" dirty="0">
                <a:solidFill>
                  <a:srgbClr val="FFFFFF"/>
                </a:solidFill>
                <a:latin typeface="Calibri"/>
              </a:rPr>
              <a:t>🟢 GREEN BELT</a:t>
            </a:r>
          </a:p>
          <a:p>
            <a:pPr algn="ctr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 sz="2800" b="1" dirty="0">
                <a:solidFill>
                  <a:srgbClr val="FFFFFF"/>
                </a:solidFill>
                <a:latin typeface="Calibri"/>
              </a:rPr>
              <a:t>Sustainability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</a:pPr>
            <a:r>
              <a:rPr lang="en-US" sz="2000" i="1" dirty="0">
                <a:solidFill>
                  <a:srgbClr val="FFFFFF"/>
                </a:solidFill>
                <a:latin typeface="Calibri"/>
              </a:rPr>
              <a:t>Foundation Track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─────────────────</a:t>
            </a:r>
          </a:p>
          <a:p>
            <a:pPr algn="ctr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6 Core Courses</a:t>
            </a:r>
          </a:p>
          <a:p>
            <a:pPr algn="ctr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en-US" sz="2000" i="1" dirty="0">
                <a:solidFill>
                  <a:srgbClr val="FFFFFF"/>
                </a:solidFill>
                <a:latin typeface="Calibri"/>
              </a:rPr>
              <a:t>Certification in Sustainability</a:t>
            </a:r>
          </a:p>
        </p:txBody>
      </p:sp>
      <p:sp>
        <p:nvSpPr>
          <p:cNvPr id="50" name="r50"/>
          <p:cNvSpPr/>
          <p:nvPr/>
        </p:nvSpPr>
        <p:spPr>
          <a:xfrm>
            <a:off x="4176000" y="3530000"/>
            <a:ext cx="3600000" cy="26300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1" name="t51"/>
          <p:cNvSpPr txBox="1"/>
          <p:nvPr/>
        </p:nvSpPr>
        <p:spPr>
          <a:xfrm>
            <a:off x="4256000" y="3610000"/>
            <a:ext cx="3440000" cy="2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80000" rIns="80000" bIns="8000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2000" b="1" dirty="0">
                <a:solidFill>
                  <a:srgbClr val="FFFFFF"/>
                </a:solidFill>
                <a:latin typeface="Calibri"/>
              </a:rPr>
              <a:t>🔵 BLUE BELT</a:t>
            </a:r>
          </a:p>
          <a:p>
            <a:pPr algn="ctr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 sz="2800" b="1" dirty="0">
                <a:solidFill>
                  <a:srgbClr val="FFFFFF"/>
                </a:solidFill>
                <a:latin typeface="Calibri"/>
              </a:rPr>
              <a:t>Innovation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</a:pPr>
            <a:r>
              <a:rPr lang="en-US" sz="2000" i="1" dirty="0">
                <a:solidFill>
                  <a:srgbClr val="FFFFFF"/>
                </a:solidFill>
                <a:latin typeface="Calibri"/>
              </a:rPr>
              <a:t>Applied Track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─────────────────</a:t>
            </a:r>
          </a:p>
          <a:p>
            <a:pPr algn="ctr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6 Core Courses</a:t>
            </a:r>
          </a:p>
          <a:p>
            <a:pPr algn="ctr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en-US" sz="2000" i="1" dirty="0">
                <a:solidFill>
                  <a:srgbClr val="FFFFFF"/>
                </a:solidFill>
                <a:latin typeface="Calibri"/>
              </a:rPr>
              <a:t>Certification in Innovation</a:t>
            </a:r>
          </a:p>
        </p:txBody>
      </p:sp>
      <p:sp>
        <p:nvSpPr>
          <p:cNvPr id="60" name="r60"/>
          <p:cNvSpPr/>
          <p:nvPr/>
        </p:nvSpPr>
        <p:spPr>
          <a:xfrm>
            <a:off x="7972000" y="3530000"/>
            <a:ext cx="3600000" cy="2630000"/>
          </a:xfrm>
          <a:prstGeom prst="rect">
            <a:avLst/>
          </a:prstGeom>
          <a:solidFill>
            <a:srgbClr val="F9A825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1" name="t61"/>
          <p:cNvSpPr txBox="1"/>
          <p:nvPr/>
        </p:nvSpPr>
        <p:spPr>
          <a:xfrm>
            <a:off x="7972000" y="3610000"/>
            <a:ext cx="3600000" cy="25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00" tIns="80000" rIns="80000" bIns="8000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2000" b="1" dirty="0">
                <a:solidFill>
                  <a:srgbClr val="FFFFFF"/>
                </a:solidFill>
                <a:latin typeface="Calibri"/>
              </a:rPr>
              <a:t>🟡 GOLD BELT</a:t>
            </a:r>
          </a:p>
          <a:p>
            <a:pPr algn="ctr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 sz="2800" b="1" dirty="0">
                <a:solidFill>
                  <a:srgbClr val="FFFFFF"/>
                </a:solidFill>
                <a:latin typeface="Calibri"/>
              </a:rPr>
              <a:t>Entrepreneurship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</a:pPr>
            <a:r>
              <a:rPr lang="en-US" sz="2000" i="1" dirty="0">
                <a:solidFill>
                  <a:srgbClr val="FFFFFF"/>
                </a:solidFill>
                <a:latin typeface="Calibri"/>
              </a:rPr>
              <a:t>Leadership Track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─────────────────</a:t>
            </a:r>
          </a:p>
          <a:p>
            <a:pPr algn="ctr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2 Intensive Courses</a:t>
            </a:r>
          </a:p>
          <a:p>
            <a:pPr algn="ctr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en-US" sz="2000" i="1" dirty="0">
                <a:solidFill>
                  <a:srgbClr val="FFFFFF"/>
                </a:solidFill>
                <a:latin typeface="Calibri"/>
              </a:rPr>
              <a:t>FREE &amp; Paid Internship</a:t>
            </a:r>
          </a:p>
        </p:txBody>
      </p:sp>
      <p:pic>
        <p:nvPicPr>
          <p:cNvPr id="9900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383" y="7324"/>
            <a:ext cx="2170617" cy="170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"/>
          <p:cNvSpPr/>
          <p:nvPr/>
        </p:nvSpPr>
        <p:spPr>
          <a:xfrm>
            <a:off x="0" y="0"/>
            <a:ext cx="12192000" cy="1520000"/>
          </a:xfrm>
          <a:prstGeom prst="rect">
            <a:avLst/>
          </a:prstGeom>
          <a:solidFill>
            <a:srgbClr val="1A1A2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" name="AccentBar"/>
          <p:cNvSpPr/>
          <p:nvPr/>
        </p:nvSpPr>
        <p:spPr>
          <a:xfrm>
            <a:off x="0" y="1520000"/>
            <a:ext cx="12192000" cy="762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" name="LeftAccent"/>
          <p:cNvSpPr/>
          <p:nvPr/>
        </p:nvSpPr>
        <p:spPr>
          <a:xfrm>
            <a:off x="0" y="1596200"/>
            <a:ext cx="304800" cy="52618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" name="Title"/>
          <p:cNvSpPr txBox="1">
            <a:spLocks noGrp="1"/>
          </p:cNvSpPr>
          <p:nvPr>
            <p:ph type="title"/>
          </p:nvPr>
        </p:nvSpPr>
        <p:spPr>
          <a:xfrm>
            <a:off x="0" y="100000"/>
            <a:ext cx="10535292" cy="1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FF"/>
                </a:solidFill>
                <a:latin typeface="Calibri"/>
              </a:rPr>
              <a:t>Why Innovation Matters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AAAACC"/>
                </a:solidFill>
                <a:latin typeface="Calibri"/>
              </a:rPr>
              <a:t>RISE Program | Blue Belt Track</a:t>
            </a:r>
          </a:p>
        </p:txBody>
      </p:sp>
      <p:sp>
        <p:nvSpPr>
          <p:cNvPr id="6" name="WhyBox"/>
          <p:cNvSpPr/>
          <p:nvPr/>
        </p:nvSpPr>
        <p:spPr>
          <a:xfrm>
            <a:off x="430000" y="1680000"/>
            <a:ext cx="5530000" cy="4400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/>
              </a:rPr>
              <a:t>✨ Why It Matters</a:t>
            </a:r>
          </a:p>
        </p:txBody>
      </p:sp>
      <p:sp>
        <p:nvSpPr>
          <p:cNvPr id="7" name="HowBox"/>
          <p:cNvSpPr/>
          <p:nvPr/>
        </p:nvSpPr>
        <p:spPr>
          <a:xfrm>
            <a:off x="6230000" y="1680000"/>
            <a:ext cx="5730000" cy="440000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/>
              </a:rPr>
              <a:t>💡 How It Helps You</a:t>
            </a:r>
          </a:p>
        </p:txBody>
      </p:sp>
      <p:sp>
        <p:nvSpPr>
          <p:cNvPr id="8" name="WhyContent"/>
          <p:cNvSpPr txBox="1"/>
          <p:nvPr/>
        </p:nvSpPr>
        <p:spPr>
          <a:xfrm>
            <a:off x="430000" y="2140000"/>
            <a:ext cx="5530000" cy="3900000"/>
          </a:xfrm>
          <a:prstGeom prst="rect">
            <a:avLst/>
          </a:prstGeom>
          <a:solidFill>
            <a:srgbClr val="F5F5F5"/>
          </a:solidFill>
          <a:ln w="19050">
            <a:solidFill>
              <a:srgbClr val="1565C0"/>
            </a:solidFill>
          </a:ln>
        </p:spPr>
        <p:txBody>
          <a:bodyPr spcFirstLastPara="1" wrap="square" lIns="152400" tIns="152400" rIns="152400" bIns="152400" anchor="t" anchorCtr="0">
            <a:norm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222222"/>
                </a:solidFill>
                <a:latin typeface="Calibri"/>
              </a:rPr>
              <a:t>The world needs problem-solvers:</a:t>
            </a:r>
          </a:p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Every major challenge needs creative, scalable solutions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222222"/>
                </a:solidFill>
                <a:latin typeface="Calibri"/>
              </a:rPr>
              <a:t>Technology is evolving rapidly:</a:t>
            </a:r>
          </a:p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AI, IoT &amp; biotech are reshaping every industry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222222"/>
                </a:solidFill>
                <a:latin typeface="Calibri"/>
              </a:rPr>
              <a:t>Innovation drives growth:</a:t>
            </a:r>
          </a:p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Companies that innovate outperform those that don't 3x over</a:t>
            </a:r>
          </a:p>
        </p:txBody>
      </p:sp>
      <p:sp>
        <p:nvSpPr>
          <p:cNvPr id="9" name="HowContent"/>
          <p:cNvSpPr txBox="1"/>
          <p:nvPr/>
        </p:nvSpPr>
        <p:spPr>
          <a:xfrm>
            <a:off x="6230000" y="2140000"/>
            <a:ext cx="5730000" cy="3900000"/>
          </a:xfrm>
          <a:prstGeom prst="rect">
            <a:avLst/>
          </a:prstGeom>
          <a:solidFill>
            <a:srgbClr val="F5F5F5"/>
          </a:solidFill>
          <a:ln w="19050">
            <a:solidFill>
              <a:srgbClr val="2B3990"/>
            </a:solidFill>
          </a:ln>
        </p:spPr>
        <p:txBody>
          <a:bodyPr spcFirstLastPara="1" wrap="square" lIns="152400" tIns="152400" rIns="152400" bIns="152400" anchor="t" anchorCtr="0">
            <a:normAutofit/>
          </a:bodyPr>
          <a:lstStyle/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Master design thinking &amp; creative methodologies</a:t>
            </a:r>
          </a:p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Transform ideas into viable, scalable solutions</a:t>
            </a:r>
          </a:p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Gain digital fluency across emerging technologies</a:t>
            </a:r>
          </a:p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Develop a portfolio of innovative projects</a:t>
            </a:r>
          </a:p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Collaborate across disciplines like top innovators do</a:t>
            </a:r>
          </a:p>
        </p:txBody>
      </p:sp>
      <p:sp>
        <p:nvSpPr>
          <p:cNvPr id="10" name="QuoteBar"/>
          <p:cNvSpPr/>
          <p:nvPr/>
        </p:nvSpPr>
        <p:spPr>
          <a:xfrm>
            <a:off x="430000" y="6180000"/>
            <a:ext cx="11530000" cy="400000"/>
          </a:xfrm>
          <a:prstGeom prst="rect">
            <a:avLst/>
          </a:prstGeom>
          <a:solidFill>
            <a:srgbClr val="1A1A2E"/>
          </a:solidFill>
          <a:ln>
            <a:noFill/>
          </a:ln>
        </p:spPr>
        <p:txBody>
          <a:bodyPr spcFirstLastPara="1" wrap="square" lIns="152400" tIns="60000" rIns="152400" bIns="60000" anchor="ctr" anchorCtr="0">
            <a:noAutofit/>
          </a:bodyPr>
          <a:lstStyle/>
          <a:p>
            <a:pPr algn="ctr">
              <a:buNone/>
            </a:pPr>
            <a:r>
              <a:rPr lang="en-US" sz="1900" i="1" dirty="0">
                <a:solidFill>
                  <a:srgbClr val="F0C040"/>
                </a:solidFill>
                <a:latin typeface="Calibri"/>
              </a:rPr>
              <a:t>"Innovation is seeing what everybody has seen and thinking what nobody has thought." — Turn vision into reality.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7FE8DA00-CBB4-9C46-A03F-B7ED080E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303" y="-16438"/>
            <a:ext cx="1654686" cy="161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5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"/>
          <p:cNvSpPr/>
          <p:nvPr/>
        </p:nvSpPr>
        <p:spPr>
          <a:xfrm>
            <a:off x="0" y="0"/>
            <a:ext cx="12192000" cy="1520000"/>
          </a:xfrm>
          <a:prstGeom prst="rect">
            <a:avLst/>
          </a:prstGeom>
          <a:solidFill>
            <a:srgbClr val="1A1A2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" name="AccentBar"/>
          <p:cNvSpPr/>
          <p:nvPr/>
        </p:nvSpPr>
        <p:spPr>
          <a:xfrm>
            <a:off x="0" y="1520000"/>
            <a:ext cx="12192000" cy="762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" name="LeftAccent"/>
          <p:cNvSpPr/>
          <p:nvPr/>
        </p:nvSpPr>
        <p:spPr>
          <a:xfrm>
            <a:off x="0" y="1596200"/>
            <a:ext cx="304800" cy="52618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" name="Title"/>
          <p:cNvSpPr txBox="1">
            <a:spLocks noGrp="1"/>
          </p:cNvSpPr>
          <p:nvPr>
            <p:ph type="title"/>
          </p:nvPr>
        </p:nvSpPr>
        <p:spPr>
          <a:xfrm>
            <a:off x="200000" y="100000"/>
            <a:ext cx="10800000" cy="1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FF"/>
                </a:solidFill>
                <a:latin typeface="Calibri"/>
              </a:rPr>
              <a:t>Why Sustainability Matters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AAAACC"/>
                </a:solidFill>
                <a:latin typeface="Calibri"/>
              </a:rPr>
              <a:t>RISE Program | Green Belt Track</a:t>
            </a:r>
          </a:p>
        </p:txBody>
      </p:sp>
      <p:sp>
        <p:nvSpPr>
          <p:cNvPr id="6" name="WhyBox"/>
          <p:cNvSpPr/>
          <p:nvPr/>
        </p:nvSpPr>
        <p:spPr>
          <a:xfrm>
            <a:off x="430000" y="1680000"/>
            <a:ext cx="5530000" cy="4400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/>
              </a:rPr>
              <a:t>✨ Why It Matters</a:t>
            </a:r>
          </a:p>
        </p:txBody>
      </p:sp>
      <p:sp>
        <p:nvSpPr>
          <p:cNvPr id="7" name="HowBox"/>
          <p:cNvSpPr/>
          <p:nvPr/>
        </p:nvSpPr>
        <p:spPr>
          <a:xfrm>
            <a:off x="6230000" y="1680000"/>
            <a:ext cx="5730000" cy="440000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/>
              </a:rPr>
              <a:t>💡 How It Helps You</a:t>
            </a:r>
          </a:p>
        </p:txBody>
      </p:sp>
      <p:sp>
        <p:nvSpPr>
          <p:cNvPr id="8" name="WhyContent"/>
          <p:cNvSpPr txBox="1"/>
          <p:nvPr/>
        </p:nvSpPr>
        <p:spPr>
          <a:xfrm>
            <a:off x="430000" y="2140000"/>
            <a:ext cx="5530000" cy="3900000"/>
          </a:xfrm>
          <a:prstGeom prst="rect">
            <a:avLst/>
          </a:prstGeom>
          <a:solidFill>
            <a:srgbClr val="F5F5F5"/>
          </a:solidFill>
          <a:ln w="19050">
            <a:solidFill>
              <a:srgbClr val="2E7D32"/>
            </a:solidFill>
          </a:ln>
        </p:spPr>
        <p:txBody>
          <a:bodyPr spcFirstLastPara="1" wrap="square" lIns="152400" tIns="152400" rIns="152400" bIns="152400" anchor="t" anchorCtr="0">
            <a:norm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222222"/>
                </a:solidFill>
                <a:latin typeface="Calibri"/>
              </a:rPr>
              <a:t>Global challenges demand action:</a:t>
            </a:r>
          </a:p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Climate change, resource depletion &amp; inequality are defining issues of our time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222222"/>
                </a:solidFill>
                <a:latin typeface="Calibri"/>
              </a:rPr>
              <a:t>Industries are transforming:</a:t>
            </a:r>
          </a:p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Green jobs are the fastest-growing sector worldwide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222222"/>
                </a:solidFill>
                <a:latin typeface="Calibri"/>
              </a:rPr>
              <a:t>Institutions value it:</a:t>
            </a:r>
          </a:p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ESG principles now guide corporate decisions globally</a:t>
            </a:r>
          </a:p>
        </p:txBody>
      </p:sp>
      <p:sp>
        <p:nvSpPr>
          <p:cNvPr id="9" name="HowContent"/>
          <p:cNvSpPr txBox="1"/>
          <p:nvPr/>
        </p:nvSpPr>
        <p:spPr>
          <a:xfrm>
            <a:off x="6230000" y="2140000"/>
            <a:ext cx="5730000" cy="3900000"/>
          </a:xfrm>
          <a:prstGeom prst="rect">
            <a:avLst/>
          </a:prstGeom>
          <a:solidFill>
            <a:srgbClr val="F5F5F5"/>
          </a:solidFill>
          <a:ln w="19050">
            <a:solidFill>
              <a:srgbClr val="2B3990"/>
            </a:solidFill>
          </a:ln>
        </p:spPr>
        <p:txBody>
          <a:bodyPr spcFirstLastPara="1" wrap="square" lIns="152400" tIns="152400" rIns="152400" bIns="152400" anchor="t" anchorCtr="0">
            <a:normAutofit/>
          </a:bodyPr>
          <a:lstStyle/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Build future-ready skills in green economy</a:t>
            </a:r>
          </a:p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Understand policies shaping tomorrow's industries</a:t>
            </a:r>
          </a:p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Stand out to employers committed to responsible growth</a:t>
            </a:r>
          </a:p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Develop critical thinking about long-term impact</a:t>
            </a:r>
          </a:p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Earn credentials recognized by global institutions</a:t>
            </a:r>
          </a:p>
        </p:txBody>
      </p:sp>
      <p:sp>
        <p:nvSpPr>
          <p:cNvPr id="10" name="QuoteBar"/>
          <p:cNvSpPr/>
          <p:nvPr/>
        </p:nvSpPr>
        <p:spPr>
          <a:xfrm>
            <a:off x="430000" y="6180000"/>
            <a:ext cx="11530000" cy="400000"/>
          </a:xfrm>
          <a:prstGeom prst="rect">
            <a:avLst/>
          </a:prstGeom>
          <a:solidFill>
            <a:srgbClr val="1A1A2E"/>
          </a:solidFill>
          <a:ln>
            <a:noFill/>
          </a:ln>
        </p:spPr>
        <p:txBody>
          <a:bodyPr spcFirstLastPara="1" wrap="square" lIns="152400" tIns="60000" rIns="152400" bIns="60000" anchor="ctr" anchorCtr="0">
            <a:noAutofit/>
          </a:bodyPr>
          <a:lstStyle/>
          <a:p>
            <a:pPr algn="ctr">
              <a:buNone/>
            </a:pPr>
            <a:r>
              <a:rPr lang="en-US" sz="2000" i="1" dirty="0">
                <a:solidFill>
                  <a:srgbClr val="F0C040"/>
                </a:solidFill>
                <a:latin typeface="Calibri"/>
              </a:rPr>
              <a:t>"The greatest threat to our planet is the belief that someone else will save it." — Act now, lead change.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5A75763A-E3F8-C26F-D4BD-BE3B8CCB1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328" y="-16438"/>
            <a:ext cx="1565661" cy="15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5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"/>
          <p:cNvSpPr/>
          <p:nvPr/>
        </p:nvSpPr>
        <p:spPr>
          <a:xfrm>
            <a:off x="0" y="0"/>
            <a:ext cx="12192000" cy="1520000"/>
          </a:xfrm>
          <a:prstGeom prst="rect">
            <a:avLst/>
          </a:prstGeom>
          <a:solidFill>
            <a:srgbClr val="1A1A2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" name="AccentBar"/>
          <p:cNvSpPr/>
          <p:nvPr/>
        </p:nvSpPr>
        <p:spPr>
          <a:xfrm>
            <a:off x="0" y="1520000"/>
            <a:ext cx="12192000" cy="76200"/>
          </a:xfrm>
          <a:prstGeom prst="rect">
            <a:avLst/>
          </a:prstGeom>
          <a:solidFill>
            <a:srgbClr val="D84315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" name="LeftAccent"/>
          <p:cNvSpPr/>
          <p:nvPr/>
        </p:nvSpPr>
        <p:spPr>
          <a:xfrm>
            <a:off x="0" y="1596200"/>
            <a:ext cx="304800" cy="5261800"/>
          </a:xfrm>
          <a:prstGeom prst="rect">
            <a:avLst/>
          </a:prstGeom>
          <a:solidFill>
            <a:srgbClr val="D84315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" name="Title"/>
          <p:cNvSpPr txBox="1">
            <a:spLocks noGrp="1"/>
          </p:cNvSpPr>
          <p:nvPr>
            <p:ph type="title"/>
          </p:nvPr>
        </p:nvSpPr>
        <p:spPr>
          <a:xfrm>
            <a:off x="0" y="100000"/>
            <a:ext cx="10506456" cy="1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FF"/>
                </a:solidFill>
                <a:latin typeface="Calibri"/>
              </a:rPr>
              <a:t>Why Entrepreneurship Matters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AAAACC"/>
                </a:solidFill>
                <a:latin typeface="Calibri"/>
              </a:rPr>
              <a:t>RISE Program | Gold Belt Track</a:t>
            </a:r>
          </a:p>
        </p:txBody>
      </p:sp>
      <p:sp>
        <p:nvSpPr>
          <p:cNvPr id="6" name="WhyBox"/>
          <p:cNvSpPr/>
          <p:nvPr/>
        </p:nvSpPr>
        <p:spPr>
          <a:xfrm>
            <a:off x="430000" y="1680000"/>
            <a:ext cx="5530000" cy="440000"/>
          </a:xfrm>
          <a:prstGeom prst="rect">
            <a:avLst/>
          </a:prstGeom>
          <a:solidFill>
            <a:srgbClr val="D8431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/>
              </a:rPr>
              <a:t>✨ Why It Matters</a:t>
            </a:r>
          </a:p>
        </p:txBody>
      </p:sp>
      <p:sp>
        <p:nvSpPr>
          <p:cNvPr id="7" name="HowBox"/>
          <p:cNvSpPr/>
          <p:nvPr/>
        </p:nvSpPr>
        <p:spPr>
          <a:xfrm>
            <a:off x="6230000" y="1680000"/>
            <a:ext cx="5730000" cy="440000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/>
              </a:rPr>
              <a:t>💡 How It Helps You</a:t>
            </a:r>
          </a:p>
        </p:txBody>
      </p:sp>
      <p:sp>
        <p:nvSpPr>
          <p:cNvPr id="8" name="WhyContent"/>
          <p:cNvSpPr txBox="1"/>
          <p:nvPr/>
        </p:nvSpPr>
        <p:spPr>
          <a:xfrm>
            <a:off x="430000" y="2140000"/>
            <a:ext cx="5530000" cy="3900000"/>
          </a:xfrm>
          <a:prstGeom prst="rect">
            <a:avLst/>
          </a:prstGeom>
          <a:solidFill>
            <a:srgbClr val="F5F5F5"/>
          </a:solidFill>
          <a:ln w="19050">
            <a:solidFill>
              <a:srgbClr val="D84315"/>
            </a:solidFill>
          </a:ln>
        </p:spPr>
        <p:txBody>
          <a:bodyPr spcFirstLastPara="1" wrap="square" lIns="152400" tIns="152400" rIns="152400" bIns="152400" anchor="t" anchorCtr="0">
            <a:norm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222222"/>
                </a:solidFill>
                <a:latin typeface="Calibri"/>
              </a:rPr>
              <a:t>Job creation &amp; economic growth:</a:t>
            </a:r>
          </a:p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Entrepreneurs create 65% of new jobs in growing economies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222222"/>
                </a:solidFill>
                <a:latin typeface="Calibri"/>
              </a:rPr>
              <a:t>Independence &amp; impact:</a:t>
            </a:r>
          </a:p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Own your future — build solutions that serve communities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222222"/>
                </a:solidFill>
                <a:latin typeface="Calibri"/>
              </a:rPr>
              <a:t>The startup era is here:</a:t>
            </a:r>
          </a:p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Global startup ecosystem is worth over $3 trillion and growing</a:t>
            </a:r>
          </a:p>
        </p:txBody>
      </p:sp>
      <p:sp>
        <p:nvSpPr>
          <p:cNvPr id="9" name="HowContent"/>
          <p:cNvSpPr txBox="1"/>
          <p:nvPr/>
        </p:nvSpPr>
        <p:spPr>
          <a:xfrm>
            <a:off x="6230000" y="2140000"/>
            <a:ext cx="5730000" cy="3900000"/>
          </a:xfrm>
          <a:prstGeom prst="rect">
            <a:avLst/>
          </a:prstGeom>
          <a:solidFill>
            <a:srgbClr val="F5F5F5"/>
          </a:solidFill>
          <a:ln w="19050">
            <a:solidFill>
              <a:srgbClr val="2B3990"/>
            </a:solidFill>
          </a:ln>
        </p:spPr>
        <p:txBody>
          <a:bodyPr spcFirstLastPara="1" wrap="square" lIns="152400" tIns="152400" rIns="152400" bIns="152400" anchor="t" anchorCtr="0">
            <a:normAutofit/>
          </a:bodyPr>
          <a:lstStyle/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Launch real ventures with mentorship &amp; funding support</a:t>
            </a:r>
          </a:p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Learn to pitch to investors and validate ideas</a:t>
            </a:r>
          </a:p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Build leadership, resilience &amp; financial acumen</a:t>
            </a:r>
          </a:p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Earn a paid internship while building your startup</a:t>
            </a:r>
          </a:p>
          <a:p>
            <a:pPr marL="22860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/>
              </a:rPr>
              <a:t>Graduate with a fundable business model in hand</a:t>
            </a:r>
          </a:p>
        </p:txBody>
      </p:sp>
      <p:sp>
        <p:nvSpPr>
          <p:cNvPr id="10" name="QuoteBar"/>
          <p:cNvSpPr/>
          <p:nvPr/>
        </p:nvSpPr>
        <p:spPr>
          <a:xfrm>
            <a:off x="430000" y="6180000"/>
            <a:ext cx="11619638" cy="578000"/>
          </a:xfrm>
          <a:prstGeom prst="rect">
            <a:avLst/>
          </a:prstGeom>
          <a:solidFill>
            <a:srgbClr val="1A1A2E"/>
          </a:solidFill>
          <a:ln>
            <a:noFill/>
          </a:ln>
        </p:spPr>
        <p:txBody>
          <a:bodyPr spcFirstLastPara="1" wrap="square" lIns="152400" tIns="60000" rIns="152400" bIns="60000" anchor="ctr" anchorCtr="0">
            <a:noAutofit/>
          </a:bodyPr>
          <a:lstStyle/>
          <a:p>
            <a:pPr algn="ctr">
              <a:buNone/>
            </a:pPr>
            <a:r>
              <a:rPr lang="en-US" sz="1800" i="1" dirty="0">
                <a:solidFill>
                  <a:srgbClr val="F0C040"/>
                </a:solidFill>
                <a:latin typeface="Calibri"/>
              </a:rPr>
              <a:t>"Entrepreneurship is living a few years of your life like most people won't, to spend the rest like most people can't." — Dare to build.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3D1284CD-0E5F-9FF3-3FA9-56300ED30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456" y="-16439"/>
            <a:ext cx="1685544" cy="16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4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F2FD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1" name="r21"/>
          <p:cNvSpPr/>
          <p:nvPr/>
        </p:nvSpPr>
        <p:spPr>
          <a:xfrm>
            <a:off x="0" y="0"/>
            <a:ext cx="12192000" cy="175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r9901"/>
          <p:cNvSpPr/>
          <p:nvPr/>
        </p:nvSpPr>
        <p:spPr>
          <a:xfrm>
            <a:off x="0" y="6503917"/>
            <a:ext cx="12192000" cy="354083"/>
          </a:xfrm>
          <a:prstGeom prst="rect">
            <a:avLst/>
          </a:prstGeom>
          <a:solidFill>
            <a:srgbClr val="F15A2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" name="htitle"/>
          <p:cNvSpPr txBox="1">
            <a:spLocks noGrp="1"/>
          </p:cNvSpPr>
          <p:nvPr>
            <p:ph type="title"/>
          </p:nvPr>
        </p:nvSpPr>
        <p:spPr>
          <a:xfrm>
            <a:off x="200000" y="30000"/>
            <a:ext cx="10800000" cy="1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Calibri"/>
              </a:rPr>
              <a:t>Track 1: Innovation</a:t>
            </a:r>
          </a:p>
        </p:txBody>
      </p:sp>
      <p:sp>
        <p:nvSpPr>
          <p:cNvPr id="30" name="r30"/>
          <p:cNvSpPr/>
          <p:nvPr/>
        </p:nvSpPr>
        <p:spPr>
          <a:xfrm>
            <a:off x="0" y="1750000"/>
            <a:ext cx="12192000" cy="6400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1" name="t31"/>
          <p:cNvSpPr txBox="1"/>
          <p:nvPr/>
        </p:nvSpPr>
        <p:spPr>
          <a:xfrm>
            <a:off x="300000" y="1770000"/>
            <a:ext cx="11600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00" tIns="80000" rIns="150000" bIns="8000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🔵 Blue Belt – Certification in Innovation  |  Track 1: Innovation</a:t>
            </a:r>
          </a:p>
        </p:txBody>
      </p:sp>
      <p:sp>
        <p:nvSpPr>
          <p:cNvPr id="32" name="r32"/>
          <p:cNvSpPr/>
          <p:nvPr/>
        </p:nvSpPr>
        <p:spPr>
          <a:xfrm>
            <a:off x="0" y="2390000"/>
            <a:ext cx="12192000" cy="540000"/>
          </a:xfrm>
          <a:prstGeom prst="rect">
            <a:avLst/>
          </a:prstGeom>
          <a:solidFill>
            <a:srgbClr val="FFFFFF"/>
          </a:solidFill>
          <a:ln w="9525">
            <a:solidFill>
              <a:srgbClr val="1565C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3" name="r33"/>
          <p:cNvSpPr/>
          <p:nvPr/>
        </p:nvSpPr>
        <p:spPr>
          <a:xfrm>
            <a:off x="0" y="2390000"/>
            <a:ext cx="100000" cy="5400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4" name="t34"/>
          <p:cNvSpPr txBox="1"/>
          <p:nvPr/>
        </p:nvSpPr>
        <p:spPr>
          <a:xfrm>
            <a:off x="200000" y="2410000"/>
            <a:ext cx="11800000" cy="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00" tIns="60000" rIns="150000" bIns="6000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 dirty="0">
                <a:solidFill>
                  <a:srgbClr val="1565C0"/>
                </a:solidFill>
                <a:latin typeface="Calibri"/>
              </a:rPr>
              <a:t>Theme:  Applied Creativity, Technology &amp; Sustainable Design</a:t>
            </a:r>
          </a:p>
        </p:txBody>
      </p:sp>
      <p:sp>
        <p:nvSpPr>
          <p:cNvPr id="35" name="r35"/>
          <p:cNvSpPr/>
          <p:nvPr/>
        </p:nvSpPr>
        <p:spPr>
          <a:xfrm>
            <a:off x="0" y="3060000"/>
            <a:ext cx="100000" cy="3340000"/>
          </a:xfrm>
          <a:prstGeom prst="rect">
            <a:avLst/>
          </a:prstGeom>
          <a:solidFill>
            <a:srgbClr val="F9A825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6" name="r36"/>
          <p:cNvSpPr/>
          <p:nvPr/>
        </p:nvSpPr>
        <p:spPr>
          <a:xfrm>
            <a:off x="100000" y="3060000"/>
            <a:ext cx="12092000" cy="3340000"/>
          </a:xfrm>
          <a:prstGeom prst="rect">
            <a:avLst/>
          </a:prstGeom>
          <a:solidFill>
            <a:srgbClr val="FFFFFF"/>
          </a:solidFill>
          <a:ln w="6350">
            <a:solidFill>
              <a:srgbClr val="1565C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7" name="t37"/>
          <p:cNvSpPr txBox="1"/>
          <p:nvPr/>
        </p:nvSpPr>
        <p:spPr>
          <a:xfrm>
            <a:off x="300000" y="3140000"/>
            <a:ext cx="11750000" cy="3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00" tIns="100000" rIns="150000" bIns="10000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1A237E"/>
                </a:solidFill>
                <a:latin typeface="Calibri"/>
              </a:rPr>
              <a:t>Goal:</a:t>
            </a:r>
          </a:p>
          <a:p>
            <a:pPr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endParaRPr lang="en-US" sz="2600" dirty="0">
              <a:solidFill>
                <a:srgbClr val="263238"/>
              </a:solidFill>
              <a:latin typeface="Calibri"/>
            </a:endParaRPr>
          </a:p>
          <a:p>
            <a:pPr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263238"/>
                </a:solidFill>
                <a:latin typeface="Calibri"/>
              </a:rPr>
              <a:t>Transform sustainable ideas into innovative, viable, and scalable ventures through applied design, technology, and strategy.</a:t>
            </a:r>
          </a:p>
        </p:txBody>
      </p:sp>
      <p:pic>
        <p:nvPicPr>
          <p:cNvPr id="9900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415" y="-20000"/>
            <a:ext cx="1754586" cy="171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20"/>
          <p:cNvSpPr/>
          <p:nvPr/>
        </p:nvSpPr>
        <p:spPr>
          <a:xfrm>
            <a:off x="0" y="354083"/>
            <a:ext cx="12192000" cy="68580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" name="hbg"/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" name="htitle"/>
          <p:cNvSpPr txBox="1">
            <a:spLocks noGrp="1"/>
          </p:cNvSpPr>
          <p:nvPr>
            <p:ph type="title"/>
          </p:nvPr>
        </p:nvSpPr>
        <p:spPr>
          <a:xfrm>
            <a:off x="200000" y="50000"/>
            <a:ext cx="10800000" cy="1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lang="en-US" sz="3600" b="1" dirty="0">
                <a:solidFill>
                  <a:srgbClr val="FFFFFF"/>
                </a:solidFill>
                <a:latin typeface="Calibri"/>
              </a:rPr>
              <a:t>Track 1: Innovation</a:t>
            </a:r>
          </a:p>
        </p:txBody>
      </p:sp>
      <p:sp>
        <p:nvSpPr>
          <p:cNvPr id="9902" name="r9902"/>
          <p:cNvSpPr/>
          <p:nvPr/>
        </p:nvSpPr>
        <p:spPr>
          <a:xfrm>
            <a:off x="0" y="1620000"/>
            <a:ext cx="228600" cy="4883917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r9901"/>
          <p:cNvSpPr/>
          <p:nvPr/>
        </p:nvSpPr>
        <p:spPr>
          <a:xfrm>
            <a:off x="0" y="6503917"/>
            <a:ext cx="12192000" cy="354083"/>
          </a:xfrm>
          <a:prstGeom prst="rect">
            <a:avLst/>
          </a:prstGeom>
          <a:solidFill>
            <a:srgbClr val="F15A2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0" name="r30"/>
          <p:cNvSpPr/>
          <p:nvPr/>
        </p:nvSpPr>
        <p:spPr>
          <a:xfrm>
            <a:off x="380000" y="1900000"/>
            <a:ext cx="11432000" cy="4200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1" name="t31"/>
          <p:cNvSpPr txBox="1"/>
          <p:nvPr/>
        </p:nvSpPr>
        <p:spPr>
          <a:xfrm>
            <a:off x="500000" y="1910000"/>
            <a:ext cx="112000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Track 1: Innovation  |  Blue Belt – Certification in Innovation</a:t>
            </a:r>
          </a:p>
        </p:txBody>
      </p:sp>
      <p:sp>
        <p:nvSpPr>
          <p:cNvPr id="32" name="t32"/>
          <p:cNvSpPr txBox="1"/>
          <p:nvPr/>
        </p:nvSpPr>
        <p:spPr>
          <a:xfrm>
            <a:off x="549300" y="2653035"/>
            <a:ext cx="11200000" cy="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152400" rIns="152400" bIns="152400" anchor="ctr" anchorCtr="0">
            <a:normAutofit fontScale="25000" lnSpcReduction="2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1800"/>
              <a:buNone/>
            </a:pPr>
            <a:r>
              <a:rPr lang="en-US" sz="9600" b="1" dirty="0">
                <a:solidFill>
                  <a:srgbClr val="1A237E"/>
                </a:solidFill>
                <a:latin typeface="Calibri"/>
              </a:rPr>
              <a:t>Courses: Each course listed below carries 1 credit hour</a:t>
            </a:r>
            <a:r>
              <a:rPr lang="en-US" sz="1800" b="1" dirty="0">
                <a:solidFill>
                  <a:srgbClr val="1A237E"/>
                </a:solidFill>
                <a:latin typeface="Calibri"/>
              </a:rPr>
              <a:t>.</a:t>
            </a:r>
          </a:p>
        </p:txBody>
      </p:sp>
      <p:sp>
        <p:nvSpPr>
          <p:cNvPr id="40" name="r40"/>
          <p:cNvSpPr/>
          <p:nvPr/>
        </p:nvSpPr>
        <p:spPr>
          <a:xfrm>
            <a:off x="370000" y="3518476"/>
            <a:ext cx="5500000" cy="620000"/>
          </a:xfrm>
          <a:prstGeom prst="rect">
            <a:avLst/>
          </a:prstGeom>
          <a:solidFill>
            <a:srgbClr val="E3F2FD"/>
          </a:solidFill>
          <a:ln w="9525">
            <a:solidFill>
              <a:srgbClr val="1565C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41" name="r41"/>
          <p:cNvSpPr/>
          <p:nvPr/>
        </p:nvSpPr>
        <p:spPr>
          <a:xfrm>
            <a:off x="370000" y="3528476"/>
            <a:ext cx="280000" cy="6200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2" name="t42"/>
          <p:cNvSpPr txBox="1"/>
          <p:nvPr/>
        </p:nvSpPr>
        <p:spPr>
          <a:xfrm>
            <a:off x="390000" y="3538476"/>
            <a:ext cx="260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200" b="1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43" name="t43"/>
          <p:cNvSpPr txBox="1"/>
          <p:nvPr/>
        </p:nvSpPr>
        <p:spPr>
          <a:xfrm>
            <a:off x="770000" y="3570488"/>
            <a:ext cx="5120000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900"/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Mastering Greatness Skills</a:t>
            </a:r>
          </a:p>
        </p:txBody>
      </p:sp>
      <p:sp>
        <p:nvSpPr>
          <p:cNvPr id="2" name="r43"/>
          <p:cNvSpPr/>
          <p:nvPr/>
        </p:nvSpPr>
        <p:spPr>
          <a:xfrm>
            <a:off x="390000" y="4375441"/>
            <a:ext cx="5500000" cy="620000"/>
          </a:xfrm>
          <a:prstGeom prst="rect">
            <a:avLst/>
          </a:prstGeom>
          <a:solidFill>
            <a:srgbClr val="E3F2FD"/>
          </a:solidFill>
          <a:ln w="9525">
            <a:solidFill>
              <a:srgbClr val="1565C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44" name="r44"/>
          <p:cNvSpPr/>
          <p:nvPr/>
        </p:nvSpPr>
        <p:spPr>
          <a:xfrm>
            <a:off x="370000" y="4375441"/>
            <a:ext cx="280000" cy="6200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5" name="t45"/>
          <p:cNvSpPr txBox="1"/>
          <p:nvPr/>
        </p:nvSpPr>
        <p:spPr>
          <a:xfrm>
            <a:off x="410484" y="4365441"/>
            <a:ext cx="260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200" b="1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46" name="t46"/>
          <p:cNvSpPr txBox="1"/>
          <p:nvPr/>
        </p:nvSpPr>
        <p:spPr>
          <a:xfrm>
            <a:off x="724650" y="4422734"/>
            <a:ext cx="5120000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900"/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Mastering Innovation pH Balance</a:t>
            </a:r>
          </a:p>
        </p:txBody>
      </p:sp>
      <p:sp>
        <p:nvSpPr>
          <p:cNvPr id="3" name="r46"/>
          <p:cNvSpPr/>
          <p:nvPr/>
        </p:nvSpPr>
        <p:spPr>
          <a:xfrm>
            <a:off x="390000" y="5200882"/>
            <a:ext cx="5500000" cy="620000"/>
          </a:xfrm>
          <a:prstGeom prst="rect">
            <a:avLst/>
          </a:prstGeom>
          <a:solidFill>
            <a:srgbClr val="E3F2FD"/>
          </a:solidFill>
          <a:ln w="9525">
            <a:solidFill>
              <a:srgbClr val="1565C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47" name="r47"/>
          <p:cNvSpPr/>
          <p:nvPr/>
        </p:nvSpPr>
        <p:spPr>
          <a:xfrm>
            <a:off x="390000" y="5200882"/>
            <a:ext cx="280000" cy="6200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 dirty="0"/>
          </a:p>
        </p:txBody>
      </p:sp>
      <p:sp>
        <p:nvSpPr>
          <p:cNvPr id="48" name="t48"/>
          <p:cNvSpPr txBox="1"/>
          <p:nvPr/>
        </p:nvSpPr>
        <p:spPr>
          <a:xfrm>
            <a:off x="419300" y="5200882"/>
            <a:ext cx="260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200" b="1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49" name="t49"/>
          <p:cNvSpPr txBox="1"/>
          <p:nvPr/>
        </p:nvSpPr>
        <p:spPr>
          <a:xfrm>
            <a:off x="724650" y="5240882"/>
            <a:ext cx="5120000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900"/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Innovation Principles &amp; Design Thinking</a:t>
            </a:r>
          </a:p>
        </p:txBody>
      </p:sp>
      <p:sp>
        <p:nvSpPr>
          <p:cNvPr id="4" name="r49"/>
          <p:cNvSpPr/>
          <p:nvPr/>
        </p:nvSpPr>
        <p:spPr>
          <a:xfrm>
            <a:off x="6170648" y="3516517"/>
            <a:ext cx="5500000" cy="620000"/>
          </a:xfrm>
          <a:prstGeom prst="rect">
            <a:avLst/>
          </a:prstGeom>
          <a:solidFill>
            <a:srgbClr val="E3F2FD"/>
          </a:solidFill>
          <a:ln w="9525">
            <a:solidFill>
              <a:srgbClr val="1565C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0" name="r50"/>
          <p:cNvSpPr/>
          <p:nvPr/>
        </p:nvSpPr>
        <p:spPr>
          <a:xfrm>
            <a:off x="6183561" y="3516517"/>
            <a:ext cx="280000" cy="6200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1" name="t51"/>
          <p:cNvSpPr txBox="1"/>
          <p:nvPr/>
        </p:nvSpPr>
        <p:spPr>
          <a:xfrm>
            <a:off x="6169312" y="3549572"/>
            <a:ext cx="260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200" b="1" dirty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52" name="t52"/>
          <p:cNvSpPr txBox="1"/>
          <p:nvPr/>
        </p:nvSpPr>
        <p:spPr>
          <a:xfrm>
            <a:off x="6471000" y="3578476"/>
            <a:ext cx="5120000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900"/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Value Chain Analysis</a:t>
            </a:r>
          </a:p>
        </p:txBody>
      </p:sp>
      <p:sp>
        <p:nvSpPr>
          <p:cNvPr id="5" name="r52"/>
          <p:cNvSpPr/>
          <p:nvPr/>
        </p:nvSpPr>
        <p:spPr>
          <a:xfrm>
            <a:off x="6170648" y="4375276"/>
            <a:ext cx="5500000" cy="620000"/>
          </a:xfrm>
          <a:prstGeom prst="rect">
            <a:avLst/>
          </a:prstGeom>
          <a:solidFill>
            <a:srgbClr val="E3F2FD"/>
          </a:solidFill>
          <a:ln w="9525">
            <a:solidFill>
              <a:srgbClr val="1565C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3" name="r53"/>
          <p:cNvSpPr/>
          <p:nvPr/>
        </p:nvSpPr>
        <p:spPr>
          <a:xfrm>
            <a:off x="6149300" y="4383429"/>
            <a:ext cx="280000" cy="6200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4" name="t54"/>
          <p:cNvSpPr txBox="1"/>
          <p:nvPr/>
        </p:nvSpPr>
        <p:spPr>
          <a:xfrm>
            <a:off x="6170648" y="4395276"/>
            <a:ext cx="260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200" b="1" dirty="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55" name="t55"/>
          <p:cNvSpPr txBox="1"/>
          <p:nvPr/>
        </p:nvSpPr>
        <p:spPr>
          <a:xfrm>
            <a:off x="6502000" y="4349365"/>
            <a:ext cx="5120000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900"/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Mastering Company Financials</a:t>
            </a:r>
          </a:p>
        </p:txBody>
      </p:sp>
      <p:sp>
        <p:nvSpPr>
          <p:cNvPr id="6" name="r55"/>
          <p:cNvSpPr/>
          <p:nvPr/>
        </p:nvSpPr>
        <p:spPr>
          <a:xfrm>
            <a:off x="6170648" y="5190882"/>
            <a:ext cx="5500000" cy="620000"/>
          </a:xfrm>
          <a:prstGeom prst="rect">
            <a:avLst/>
          </a:prstGeom>
          <a:solidFill>
            <a:srgbClr val="E3F2FD"/>
          </a:solidFill>
          <a:ln w="9525">
            <a:solidFill>
              <a:srgbClr val="1565C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56" name="r56"/>
          <p:cNvSpPr/>
          <p:nvPr/>
        </p:nvSpPr>
        <p:spPr>
          <a:xfrm>
            <a:off x="6183561" y="5189382"/>
            <a:ext cx="280000" cy="620000"/>
          </a:xfrm>
          <a:prstGeom prst="rect">
            <a:avLst/>
          </a:prstGeom>
          <a:solidFill>
            <a:srgbClr val="1565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7" name="t57"/>
          <p:cNvSpPr txBox="1"/>
          <p:nvPr/>
        </p:nvSpPr>
        <p:spPr>
          <a:xfrm>
            <a:off x="6169312" y="5183273"/>
            <a:ext cx="260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200" b="1" dirty="0">
                <a:solidFill>
                  <a:srgbClr val="FFFFFF"/>
                </a:solidFill>
                <a:latin typeface="Calibri"/>
              </a:rPr>
              <a:t>6</a:t>
            </a:r>
          </a:p>
        </p:txBody>
      </p:sp>
      <p:sp>
        <p:nvSpPr>
          <p:cNvPr id="58" name="t58"/>
          <p:cNvSpPr txBox="1"/>
          <p:nvPr/>
        </p:nvSpPr>
        <p:spPr>
          <a:xfrm>
            <a:off x="6502000" y="5193917"/>
            <a:ext cx="5120000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900"/>
              <a:buNone/>
            </a:pPr>
            <a:r>
              <a:rPr lang="en-US" sz="2200" b="1" dirty="0">
                <a:solidFill>
                  <a:srgbClr val="263238"/>
                </a:solidFill>
                <a:latin typeface="Calibri"/>
              </a:rPr>
              <a:t>Digital Transformation and Emerging Technologies</a:t>
            </a:r>
          </a:p>
        </p:txBody>
      </p:sp>
      <p:pic>
        <p:nvPicPr>
          <p:cNvPr id="9900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750" y="-16438"/>
            <a:ext cx="1662239" cy="162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F5E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1" name="r21"/>
          <p:cNvSpPr/>
          <p:nvPr/>
        </p:nvSpPr>
        <p:spPr>
          <a:xfrm>
            <a:off x="0" y="0"/>
            <a:ext cx="12192000" cy="1750000"/>
          </a:xfrm>
          <a:prstGeom prst="rect">
            <a:avLst/>
          </a:prstGeom>
          <a:solidFill>
            <a:srgbClr val="1A237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1" name="r9901"/>
          <p:cNvSpPr/>
          <p:nvPr/>
        </p:nvSpPr>
        <p:spPr>
          <a:xfrm>
            <a:off x="0" y="6503917"/>
            <a:ext cx="12192000" cy="354083"/>
          </a:xfrm>
          <a:prstGeom prst="rect">
            <a:avLst/>
          </a:prstGeom>
          <a:solidFill>
            <a:srgbClr val="F15A2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" name="htitle"/>
          <p:cNvSpPr txBox="1">
            <a:spLocks noGrp="1"/>
          </p:cNvSpPr>
          <p:nvPr>
            <p:ph type="title"/>
          </p:nvPr>
        </p:nvSpPr>
        <p:spPr>
          <a:xfrm>
            <a:off x="200000" y="30000"/>
            <a:ext cx="10800000" cy="1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Calibri"/>
              </a:rPr>
              <a:t>Track 2: Sustainability</a:t>
            </a:r>
          </a:p>
        </p:txBody>
      </p:sp>
      <p:sp>
        <p:nvSpPr>
          <p:cNvPr id="30" name="r30"/>
          <p:cNvSpPr/>
          <p:nvPr/>
        </p:nvSpPr>
        <p:spPr>
          <a:xfrm>
            <a:off x="0" y="1750000"/>
            <a:ext cx="12192000" cy="6400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1" name="t31"/>
          <p:cNvSpPr txBox="1"/>
          <p:nvPr/>
        </p:nvSpPr>
        <p:spPr>
          <a:xfrm>
            <a:off x="300000" y="1770000"/>
            <a:ext cx="11600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00" tIns="80000" rIns="150000" bIns="8000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Calibri"/>
              </a:rPr>
              <a:t>🟢 Green Belt – Certification in Sustainability  |  Track 2: Sustainability</a:t>
            </a:r>
          </a:p>
        </p:txBody>
      </p:sp>
      <p:sp>
        <p:nvSpPr>
          <p:cNvPr id="32" name="r32"/>
          <p:cNvSpPr/>
          <p:nvPr/>
        </p:nvSpPr>
        <p:spPr>
          <a:xfrm>
            <a:off x="0" y="2390000"/>
            <a:ext cx="12192000" cy="540000"/>
          </a:xfrm>
          <a:prstGeom prst="rect">
            <a:avLst/>
          </a:prstGeom>
          <a:solidFill>
            <a:srgbClr val="FFFFFF"/>
          </a:solidFill>
          <a:ln w="9525">
            <a:solidFill>
              <a:srgbClr val="2E7D32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3" name="r33"/>
          <p:cNvSpPr/>
          <p:nvPr/>
        </p:nvSpPr>
        <p:spPr>
          <a:xfrm>
            <a:off x="0" y="2390000"/>
            <a:ext cx="100000" cy="540000"/>
          </a:xfrm>
          <a:prstGeom prst="rect">
            <a:avLst/>
          </a:prstGeom>
          <a:solidFill>
            <a:srgbClr val="2E7D3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4" name="t34"/>
          <p:cNvSpPr txBox="1"/>
          <p:nvPr/>
        </p:nvSpPr>
        <p:spPr>
          <a:xfrm>
            <a:off x="200000" y="2410000"/>
            <a:ext cx="11800000" cy="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00" tIns="60000" rIns="150000" bIns="6000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 dirty="0">
                <a:solidFill>
                  <a:srgbClr val="2E7D32"/>
                </a:solidFill>
                <a:latin typeface="Calibri"/>
              </a:rPr>
              <a:t>Theme:  Foundations of Sustainable Development &amp; Global Responsibility</a:t>
            </a:r>
          </a:p>
        </p:txBody>
      </p:sp>
      <p:sp>
        <p:nvSpPr>
          <p:cNvPr id="35" name="r35"/>
          <p:cNvSpPr/>
          <p:nvPr/>
        </p:nvSpPr>
        <p:spPr>
          <a:xfrm>
            <a:off x="0" y="3060000"/>
            <a:ext cx="100000" cy="3340000"/>
          </a:xfrm>
          <a:prstGeom prst="rect">
            <a:avLst/>
          </a:prstGeom>
          <a:solidFill>
            <a:srgbClr val="F9A825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6" name="r36"/>
          <p:cNvSpPr/>
          <p:nvPr/>
        </p:nvSpPr>
        <p:spPr>
          <a:xfrm>
            <a:off x="100000" y="3060000"/>
            <a:ext cx="12092000" cy="3340000"/>
          </a:xfrm>
          <a:prstGeom prst="rect">
            <a:avLst/>
          </a:prstGeom>
          <a:solidFill>
            <a:srgbClr val="FFFFFF"/>
          </a:solidFill>
          <a:ln w="6350">
            <a:solidFill>
              <a:srgbClr val="2E7D32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7" name="t37"/>
          <p:cNvSpPr txBox="1"/>
          <p:nvPr/>
        </p:nvSpPr>
        <p:spPr>
          <a:xfrm>
            <a:off x="300000" y="3140000"/>
            <a:ext cx="11750000" cy="3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000" tIns="100000" rIns="150000" bIns="10000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1A237E"/>
                </a:solidFill>
                <a:latin typeface="Calibri"/>
              </a:rPr>
              <a:t>Goal:</a:t>
            </a:r>
          </a:p>
          <a:p>
            <a:pPr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endParaRPr lang="en-US" sz="2600" dirty="0">
              <a:solidFill>
                <a:srgbClr val="263238"/>
              </a:solidFill>
              <a:latin typeface="Calibri"/>
            </a:endParaRPr>
          </a:p>
          <a:p>
            <a:pPr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263238"/>
                </a:solidFill>
                <a:latin typeface="Calibri"/>
              </a:rPr>
              <a:t>Build awareness and systems understanding of global sustainability challenges and solutions. Students complete six core sustainability courses.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E6689992-E3B6-2DAB-A9E6-814BB2527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016" y="-16438"/>
            <a:ext cx="1791974" cy="17464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1881</Words>
  <Application>Microsoft Office PowerPoint</Application>
  <PresentationFormat>Widescreen</PresentationFormat>
  <Paragraphs>280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Bookman Old Style</vt:lpstr>
      <vt:lpstr>Calibri</vt:lpstr>
      <vt:lpstr>Wingdings</vt:lpstr>
      <vt:lpstr>Office Theme</vt:lpstr>
      <vt:lpstr> </vt:lpstr>
      <vt:lpstr>Navjot Kaur</vt:lpstr>
      <vt:lpstr>RISE PROGRAM: Radical Innovation, Sustainability, and Entrepreneurship Program Three-Level Belt Certification Pathway (Green – Blue – Gold)</vt:lpstr>
      <vt:lpstr>Why Innovation Matters RISE Program | Blue Belt Track</vt:lpstr>
      <vt:lpstr>Why Sustainability Matters RISE Program | Green Belt Track</vt:lpstr>
      <vt:lpstr>Why Entrepreneurship Matters RISE Program | Gold Belt Track</vt:lpstr>
      <vt:lpstr>Track 1: Innovation</vt:lpstr>
      <vt:lpstr>Track 1: Innovation</vt:lpstr>
      <vt:lpstr>Track 2: Sustainability</vt:lpstr>
      <vt:lpstr>Track 3: Sustainability Courses</vt:lpstr>
      <vt:lpstr>Track 3: Entrepreneurship</vt:lpstr>
      <vt:lpstr>Track 3: Entrepreneurship</vt:lpstr>
      <vt:lpstr>Track 4: Language &amp; Global Communications</vt:lpstr>
      <vt:lpstr>Track 4: Language &amp; Global Communications</vt:lpstr>
      <vt:lpstr>Multiple Entry Point &amp; Multiple Exit Program</vt:lpstr>
      <vt:lpstr>Fee Structure</vt:lpstr>
      <vt:lpstr>🏆  Prizes for Students</vt:lpstr>
      <vt:lpstr>FREE Courses | Available Starting July 2026</vt:lpstr>
      <vt:lpstr>Future FREE Courses | Technology Career Options</vt:lpstr>
      <vt:lpstr>PurePlanet Innovation Quest</vt:lpstr>
      <vt:lpstr>                               RISE Calendar</vt:lpstr>
      <vt:lpstr>Next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Baljit Singh</dc:creator>
  <cp:lastModifiedBy>Baljit Singh</cp:lastModifiedBy>
  <cp:revision>11</cp:revision>
  <dcterms:created xsi:type="dcterms:W3CDTF">2022-06-13T08:51:16Z</dcterms:created>
  <dcterms:modified xsi:type="dcterms:W3CDTF">2026-06-09T00:48:03Z</dcterms:modified>
</cp:coreProperties>
</file>